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32"/>
  </p:handoutMasterIdLst>
  <p:sldIdLst>
    <p:sldId id="260" r:id="rId3"/>
    <p:sldId id="261" r:id="rId4"/>
    <p:sldId id="258" r:id="rId5"/>
    <p:sldId id="259" r:id="rId6"/>
    <p:sldId id="263" r:id="rId7"/>
    <p:sldId id="262" r:id="rId8"/>
    <p:sldId id="264" r:id="rId9"/>
    <p:sldId id="265" r:id="rId10"/>
    <p:sldId id="279" r:id="rId12"/>
    <p:sldId id="267" r:id="rId13"/>
    <p:sldId id="268" r:id="rId14"/>
    <p:sldId id="300" r:id="rId15"/>
    <p:sldId id="301" r:id="rId16"/>
    <p:sldId id="287" r:id="rId17"/>
    <p:sldId id="271" r:id="rId18"/>
    <p:sldId id="272" r:id="rId19"/>
    <p:sldId id="273" r:id="rId20"/>
    <p:sldId id="288" r:id="rId21"/>
    <p:sldId id="280" r:id="rId22"/>
    <p:sldId id="281" r:id="rId23"/>
    <p:sldId id="282" r:id="rId24"/>
    <p:sldId id="283" r:id="rId25"/>
    <p:sldId id="284" r:id="rId26"/>
    <p:sldId id="285" r:id="rId27"/>
    <p:sldId id="286" r:id="rId28"/>
    <p:sldId id="314" r:id="rId29"/>
    <p:sldId id="315" r:id="rId30"/>
    <p:sldId id="31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4_1#1">
  <dgm:title val=""/>
  <dgm:desc val=""/>
  <dgm:catLst>
    <dgm:cat type="accent4" pri="11100"/>
  </dgm:catLst>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8C86F7-A59F-4C9A-8F6F-BAA2AD237DD0}" type="doc">
      <dgm:prSet loTypeId="urn:microsoft.com/office/officeart/2005/8/layout/orgChart1#1" qsTypeId="urn:microsoft.com/office/officeart/2005/8/quickstyle/simple2#1" csTypeId="urn:microsoft.com/office/officeart/2005/8/colors/accent4_1#1"/>
      <dgm:spPr/>
    </dgm:pt>
    <dgm:pt modelId="{77CD4F95-11EB-4FA7-A034-DF4A6F3DE020}">
      <dgm:prSet/>
      <dgm:spPr/>
      <dgm:t>
        <a:bodyPr wrap="square" lIns="38100" tIns="38100" rIns="38100" bIns="38100" anchor="ctr"/>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indent="0" algn="ctr">
            <a:lnSpc>
              <a:spcPct val="100000"/>
            </a:lnSpc>
            <a:spcBef>
              <a:spcPct val="0"/>
            </a:spcBef>
            <a:spcAft>
              <a:spcPct val="35000"/>
            </a:spcAft>
            <a:buNone/>
          </a:pPr>
          <a:endParaRPr lang="zh-CN"/>
        </a:p>
      </dgm:t>
    </dgm:pt>
    <dgm:pt modelId="{F7221ACD-2FAC-4B63-91FE-AD180BBA65DD}" cxnId="{DF7FECF8-55D0-463E-8A5F-0E88BEA34C45}" type="parTrans">
      <dgm:prSet/>
      <dgm:spPr/>
    </dgm:pt>
    <dgm:pt modelId="{56BA9987-2D72-4EE7-B715-32005E764D1A}" cxnId="{DF7FECF8-55D0-463E-8A5F-0E88BEA34C45}" type="sibTrans">
      <dgm:prSet/>
      <dgm:spPr/>
    </dgm:pt>
    <dgm:pt modelId="{AF8C5D3D-28F7-484F-9119-F3C7DA839E45}">
      <dgm:prSet/>
      <dgm:spPr/>
      <dgm:t>
        <a:bodyPr wrap="square" lIns="38100" tIns="38100" rIns="38100" bIns="38100" anchor="ctr"/>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indent="0" algn="ctr">
            <a:lnSpc>
              <a:spcPct val="100000"/>
            </a:lnSpc>
            <a:spcBef>
              <a:spcPct val="0"/>
            </a:spcBef>
            <a:spcAft>
              <a:spcPct val="35000"/>
            </a:spcAft>
            <a:buNone/>
          </a:pPr>
          <a:endParaRPr lang="zh-CN"/>
        </a:p>
      </dgm:t>
    </dgm:pt>
    <dgm:pt modelId="{92B71EBE-EE3B-4798-ACBC-6435A171C348}" cxnId="{3C0E7BB9-4716-4F99-AF16-6F70C91524D4}" type="parTrans">
      <dgm:prSet/>
      <dgm:spPr/>
    </dgm:pt>
    <dgm:pt modelId="{2869225B-FB45-4CEE-9230-2483313D9D77}" cxnId="{3C0E7BB9-4716-4F99-AF16-6F70C91524D4}" type="sibTrans">
      <dgm:prSet/>
      <dgm:spPr/>
    </dgm:pt>
    <dgm:pt modelId="{704D6CFB-1B4C-4627-B207-4CC387885DA0}">
      <dgm:prSet/>
      <dgm:spPr/>
      <dgm:t>
        <a:bodyPr wrap="square" lIns="24130" tIns="24130" rIns="24130" bIns="24130" anchor="ctr"/>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indent="0" algn="ctr">
            <a:lnSpc>
              <a:spcPct val="100000"/>
            </a:lnSpc>
            <a:spcBef>
              <a:spcPct val="0"/>
            </a:spcBef>
            <a:spcAft>
              <a:spcPct val="35000"/>
            </a:spcAft>
            <a:buNone/>
          </a:pPr>
          <a:endParaRPr lang="zh-CN"/>
        </a:p>
      </dgm:t>
    </dgm:pt>
    <dgm:pt modelId="{56321841-F0D8-414C-A18E-7AF6BF0776FD}" cxnId="{0B19E23C-4EBA-4FA7-9630-6E4A98297D15}" type="parTrans">
      <dgm:prSet/>
      <dgm:spPr/>
    </dgm:pt>
    <dgm:pt modelId="{EEDF1F16-3E86-4603-87F4-B85982F4F205}" cxnId="{0B19E23C-4EBA-4FA7-9630-6E4A98297D15}" type="sibTrans">
      <dgm:prSet/>
      <dgm:spPr/>
    </dgm:pt>
    <dgm:pt modelId="{6F22E482-3CF1-42CF-8691-35FC87EBC89F}">
      <dgm:prSet/>
      <dgm:spPr/>
      <dgm:t>
        <a:bodyPr/>
        <a:lstStyle/>
        <a:p>
          <a:endParaRPr lang="zh-CN" altLang="en-US"/>
        </a:p>
      </dgm:t>
    </dgm:pt>
    <dgm:pt modelId="{7D770813-4E36-4D9E-B62A-629B9D52D7C7}" cxnId="{F41C11B5-2D62-4376-B76E-B9C51FBB1D59}" type="parTrans">
      <dgm:prSet/>
      <dgm:spPr/>
    </dgm:pt>
    <dgm:pt modelId="{B4BB30B0-AFC7-4C2F-B022-3215963AC0B8}" cxnId="{F41C11B5-2D62-4376-B76E-B9C51FBB1D59}" type="sibTrans">
      <dgm:prSet/>
      <dgm:spPr/>
    </dgm:pt>
    <dgm:pt modelId="{20487916-6310-42BC-876C-53954743B7AB}" type="pres">
      <dgm:prSet presAssocID="{5C8C86F7-A59F-4C9A-8F6F-BAA2AD237DD0}" presName="hierChild1" presStyleCnt="0">
        <dgm:presLayoutVars>
          <dgm:orgChart val="1"/>
          <dgm:chPref val="1"/>
          <dgm:dir/>
          <dgm:animOne val="branch"/>
          <dgm:animLvl val="lvl"/>
          <dgm:resizeHandles/>
        </dgm:presLayoutVars>
      </dgm:prSet>
      <dgm:spPr/>
    </dgm:pt>
    <dgm:pt modelId="{408A4796-690A-404E-8FEB-99FB408CD146}" type="pres">
      <dgm:prSet presAssocID="{77CD4F95-11EB-4FA7-A034-DF4A6F3DE020}" presName="hierRoot1" presStyleCnt="0">
        <dgm:presLayoutVars>
          <dgm:hierBranch val="init"/>
        </dgm:presLayoutVars>
      </dgm:prSet>
      <dgm:spPr/>
    </dgm:pt>
    <dgm:pt modelId="{66DCC0E0-2ECF-47E8-AE67-A6ACA163826F}" type="pres">
      <dgm:prSet presAssocID="{77CD4F95-11EB-4FA7-A034-DF4A6F3DE020}" presName="rootComposite1" presStyleCnt="0"/>
      <dgm:spPr/>
    </dgm:pt>
    <dgm:pt modelId="{3EBB43B8-33BE-4658-888F-8D829421D139}" type="pres">
      <dgm:prSet presAssocID="{77CD4F95-11EB-4FA7-A034-DF4A6F3DE020}" presName="rootText1" presStyleLbl="node0" presStyleIdx="0" presStyleCnt="1">
        <dgm:presLayoutVars>
          <dgm:chPref val="3"/>
        </dgm:presLayoutVars>
      </dgm:prSet>
      <dgm:spPr/>
      <dgm:t>
        <a:bodyPr/>
        <a:lstStyle/>
        <a:p>
          <a:endParaRPr lang="zh-CN" altLang="en-US"/>
        </a:p>
      </dgm:t>
    </dgm:pt>
    <dgm:pt modelId="{186AE5E5-5710-4647-B0FE-5B09CA3400F4}" type="pres">
      <dgm:prSet presAssocID="{77CD4F95-11EB-4FA7-A034-DF4A6F3DE020}" presName="rootConnector1" presStyleLbl="node1" presStyleIdx="0" presStyleCnt="0"/>
      <dgm:spPr/>
      <dgm:t>
        <a:bodyPr/>
        <a:lstStyle/>
        <a:p>
          <a:endParaRPr lang="zh-CN" altLang="en-US"/>
        </a:p>
      </dgm:t>
    </dgm:pt>
    <dgm:pt modelId="{66F3BE86-9980-4533-AD06-07102C7084AE}" type="pres">
      <dgm:prSet presAssocID="{77CD4F95-11EB-4FA7-A034-DF4A6F3DE020}" presName="hierChild2" presStyleCnt="0"/>
      <dgm:spPr/>
    </dgm:pt>
    <dgm:pt modelId="{715137DC-EC47-48A3-99E9-1472F784E0A4}" type="pres">
      <dgm:prSet presAssocID="{92B71EBE-EE3B-4798-ACBC-6435A171C348}" presName="Name37" presStyleLbl="parChTrans1D2" presStyleIdx="0" presStyleCnt="3"/>
      <dgm:spPr/>
    </dgm:pt>
    <dgm:pt modelId="{2EEAC5DB-3760-4F90-9AF5-133A45018D06}" type="pres">
      <dgm:prSet presAssocID="{AF8C5D3D-28F7-484F-9119-F3C7DA839E45}" presName="hierRoot2" presStyleCnt="0">
        <dgm:presLayoutVars>
          <dgm:hierBranch val="init"/>
        </dgm:presLayoutVars>
      </dgm:prSet>
      <dgm:spPr/>
    </dgm:pt>
    <dgm:pt modelId="{46C48450-D46E-4C8B-81E9-81CC682D5DC8}" type="pres">
      <dgm:prSet presAssocID="{AF8C5D3D-28F7-484F-9119-F3C7DA839E45}" presName="rootComposite" presStyleCnt="0"/>
      <dgm:spPr/>
    </dgm:pt>
    <dgm:pt modelId="{2F60AD7E-CCA2-4792-9BF2-75A9B01B0E5A}" type="pres">
      <dgm:prSet presAssocID="{AF8C5D3D-28F7-484F-9119-F3C7DA839E45}" presName="rootText" presStyleLbl="node2" presStyleIdx="0" presStyleCnt="3">
        <dgm:presLayoutVars>
          <dgm:chPref val="3"/>
        </dgm:presLayoutVars>
      </dgm:prSet>
      <dgm:spPr/>
      <dgm:t>
        <a:bodyPr/>
        <a:lstStyle/>
        <a:p>
          <a:endParaRPr lang="zh-CN" altLang="en-US"/>
        </a:p>
      </dgm:t>
    </dgm:pt>
    <dgm:pt modelId="{4080EC40-5716-477A-BFE3-3F24B1F3120D}" type="pres">
      <dgm:prSet presAssocID="{AF8C5D3D-28F7-484F-9119-F3C7DA839E45}" presName="rootConnector" presStyleLbl="node2" presStyleIdx="0" presStyleCnt="3"/>
      <dgm:spPr/>
      <dgm:t>
        <a:bodyPr/>
        <a:lstStyle/>
        <a:p>
          <a:endParaRPr lang="zh-CN" altLang="en-US"/>
        </a:p>
      </dgm:t>
    </dgm:pt>
    <dgm:pt modelId="{52CBEF5B-5261-4105-BF53-19EA3F7E5420}" type="pres">
      <dgm:prSet presAssocID="{AF8C5D3D-28F7-484F-9119-F3C7DA839E45}" presName="hierChild4" presStyleCnt="0"/>
      <dgm:spPr/>
    </dgm:pt>
    <dgm:pt modelId="{C5DB2760-82A5-4955-96BF-0E1EFEB8F789}" type="pres">
      <dgm:prSet presAssocID="{AF8C5D3D-28F7-484F-9119-F3C7DA839E45}" presName="hierChild5" presStyleCnt="0"/>
      <dgm:spPr/>
    </dgm:pt>
    <dgm:pt modelId="{26E86020-1558-4E11-80F9-A46DED46A862}" type="pres">
      <dgm:prSet presAssocID="{56321841-F0D8-414C-A18E-7AF6BF0776FD}" presName="Name37" presStyleLbl="parChTrans1D2" presStyleIdx="1" presStyleCnt="3"/>
      <dgm:spPr/>
    </dgm:pt>
    <dgm:pt modelId="{FC802D8E-7F1F-4BDE-8F8C-30D039BC25B9}" type="pres">
      <dgm:prSet presAssocID="{704D6CFB-1B4C-4627-B207-4CC387885DA0}" presName="hierRoot2" presStyleCnt="0">
        <dgm:presLayoutVars>
          <dgm:hierBranch/>
        </dgm:presLayoutVars>
      </dgm:prSet>
      <dgm:spPr/>
    </dgm:pt>
    <dgm:pt modelId="{E0AF3F08-EC3B-4338-A44B-69B5A44AB847}" type="pres">
      <dgm:prSet presAssocID="{704D6CFB-1B4C-4627-B207-4CC387885DA0}" presName="rootComposite" presStyleCnt="0"/>
      <dgm:spPr/>
    </dgm:pt>
    <dgm:pt modelId="{AF3B0238-A81C-433E-BA70-0CA9DBBE33DA}" type="pres">
      <dgm:prSet presAssocID="{704D6CFB-1B4C-4627-B207-4CC387885DA0}" presName="rootText" presStyleLbl="node2" presStyleIdx="1" presStyleCnt="3">
        <dgm:presLayoutVars>
          <dgm:chPref val="3"/>
        </dgm:presLayoutVars>
      </dgm:prSet>
      <dgm:spPr/>
      <dgm:t>
        <a:bodyPr/>
        <a:lstStyle/>
        <a:p>
          <a:endParaRPr lang="zh-CN" altLang="en-US"/>
        </a:p>
      </dgm:t>
    </dgm:pt>
    <dgm:pt modelId="{3333AF19-3051-4E78-BC08-40B7B51EC039}" type="pres">
      <dgm:prSet presAssocID="{704D6CFB-1B4C-4627-B207-4CC387885DA0}" presName="rootConnector" presStyleLbl="node2" presStyleIdx="1" presStyleCnt="3"/>
      <dgm:spPr/>
      <dgm:t>
        <a:bodyPr/>
        <a:lstStyle/>
        <a:p>
          <a:endParaRPr lang="zh-CN" altLang="en-US"/>
        </a:p>
      </dgm:t>
    </dgm:pt>
    <dgm:pt modelId="{2F4161F2-0C19-4C0B-9C2A-058F24C795E4}" type="pres">
      <dgm:prSet presAssocID="{704D6CFB-1B4C-4627-B207-4CC387885DA0}" presName="hierChild4" presStyleCnt="0"/>
      <dgm:spPr/>
    </dgm:pt>
    <dgm:pt modelId="{30D8D24B-1239-433B-9487-F3C39131ADC1}" type="pres">
      <dgm:prSet presAssocID="{704D6CFB-1B4C-4627-B207-4CC387885DA0}" presName="hierChild5" presStyleCnt="0"/>
      <dgm:spPr/>
    </dgm:pt>
    <dgm:pt modelId="{3894B525-60AE-4A20-BC62-7033EE6E0655}" type="pres">
      <dgm:prSet presAssocID="{7D770813-4E36-4D9E-B62A-629B9D52D7C7}" presName="Name37" presStyleLbl="parChTrans1D2" presStyleIdx="2" presStyleCnt="3"/>
      <dgm:spPr/>
    </dgm:pt>
    <dgm:pt modelId="{68B5CACC-82DE-4721-939D-4E3E9D6BD416}" type="pres">
      <dgm:prSet presAssocID="{6F22E482-3CF1-42CF-8691-35FC87EBC89F}" presName="hierRoot2" presStyleCnt="0">
        <dgm:presLayoutVars>
          <dgm:hierBranch val="init"/>
        </dgm:presLayoutVars>
      </dgm:prSet>
      <dgm:spPr/>
    </dgm:pt>
    <dgm:pt modelId="{DB232EFE-F3EB-45D3-B25D-07C71E54EF37}" type="pres">
      <dgm:prSet presAssocID="{6F22E482-3CF1-42CF-8691-35FC87EBC89F}" presName="rootComposite" presStyleCnt="0"/>
      <dgm:spPr/>
    </dgm:pt>
    <dgm:pt modelId="{F76AB466-2850-4040-8FAA-4A9E75B20E3C}" type="pres">
      <dgm:prSet presAssocID="{6F22E482-3CF1-42CF-8691-35FC87EBC89F}" presName="rootText" presStyleLbl="node2" presStyleIdx="2" presStyleCnt="3">
        <dgm:presLayoutVars>
          <dgm:chPref val="3"/>
        </dgm:presLayoutVars>
      </dgm:prSet>
      <dgm:spPr/>
      <dgm:t>
        <a:bodyPr/>
        <a:lstStyle/>
        <a:p>
          <a:endParaRPr lang="zh-CN" altLang="en-US"/>
        </a:p>
      </dgm:t>
    </dgm:pt>
    <dgm:pt modelId="{CF9ABC9F-0AD4-4960-ABC7-45E3162E21A6}" type="pres">
      <dgm:prSet presAssocID="{6F22E482-3CF1-42CF-8691-35FC87EBC89F}" presName="rootConnector" presStyleLbl="node2" presStyleIdx="2" presStyleCnt="3"/>
      <dgm:spPr/>
      <dgm:t>
        <a:bodyPr/>
        <a:lstStyle/>
        <a:p>
          <a:endParaRPr lang="zh-CN" altLang="en-US"/>
        </a:p>
      </dgm:t>
    </dgm:pt>
    <dgm:pt modelId="{80171352-19B2-43BD-997D-5545FDFA9A20}" type="pres">
      <dgm:prSet presAssocID="{6F22E482-3CF1-42CF-8691-35FC87EBC89F}" presName="hierChild4" presStyleCnt="0"/>
      <dgm:spPr/>
    </dgm:pt>
    <dgm:pt modelId="{38AA1EC0-2EB7-4DA1-830B-89E44A806A02}" type="pres">
      <dgm:prSet presAssocID="{6F22E482-3CF1-42CF-8691-35FC87EBC89F}" presName="hierChild5" presStyleCnt="0"/>
      <dgm:spPr/>
    </dgm:pt>
    <dgm:pt modelId="{185504EB-D144-4A10-8B10-3544C0A90558}" type="pres">
      <dgm:prSet presAssocID="{77CD4F95-11EB-4FA7-A034-DF4A6F3DE020}" presName="hierChild3" presStyleCnt="0"/>
      <dgm:spPr/>
    </dgm:pt>
  </dgm:ptLst>
  <dgm:cxnLst>
    <dgm:cxn modelId="{A24C6F35-9669-40A0-AD08-7DE418109304}" type="presOf" srcId="{77CD4F95-11EB-4FA7-A034-DF4A6F3DE020}" destId="{186AE5E5-5710-4647-B0FE-5B09CA3400F4}" srcOrd="1" destOrd="0" presId="urn:microsoft.com/office/officeart/2005/8/layout/orgChart1#1"/>
    <dgm:cxn modelId="{00025D34-60DC-4657-9754-8400FC1BC668}" type="presOf" srcId="{704D6CFB-1B4C-4627-B207-4CC387885DA0}" destId="{AF3B0238-A81C-433E-BA70-0CA9DBBE33DA}" srcOrd="0" destOrd="0" presId="urn:microsoft.com/office/officeart/2005/8/layout/orgChart1#1"/>
    <dgm:cxn modelId="{DF7FECF8-55D0-463E-8A5F-0E88BEA34C45}" srcId="{5C8C86F7-A59F-4C9A-8F6F-BAA2AD237DD0}" destId="{77CD4F95-11EB-4FA7-A034-DF4A6F3DE020}" srcOrd="0" destOrd="0" parTransId="{F7221ACD-2FAC-4B63-91FE-AD180BBA65DD}" sibTransId="{56BA9987-2D72-4EE7-B715-32005E764D1A}"/>
    <dgm:cxn modelId="{0B19E23C-4EBA-4FA7-9630-6E4A98297D15}" srcId="{77CD4F95-11EB-4FA7-A034-DF4A6F3DE020}" destId="{704D6CFB-1B4C-4627-B207-4CC387885DA0}" srcOrd="1" destOrd="0" parTransId="{56321841-F0D8-414C-A18E-7AF6BF0776FD}" sibTransId="{EEDF1F16-3E86-4603-87F4-B85982F4F205}"/>
    <dgm:cxn modelId="{F7A48686-DF09-4F36-A1C7-FB00C2132D0B}" type="presOf" srcId="{6F22E482-3CF1-42CF-8691-35FC87EBC89F}" destId="{CF9ABC9F-0AD4-4960-ABC7-45E3162E21A6}" srcOrd="1" destOrd="0" presId="urn:microsoft.com/office/officeart/2005/8/layout/orgChart1#1"/>
    <dgm:cxn modelId="{A85663DB-31D5-44DE-B40F-96A4037F2D70}" type="presOf" srcId="{704D6CFB-1B4C-4627-B207-4CC387885DA0}" destId="{3333AF19-3051-4E78-BC08-40B7B51EC039}" srcOrd="1" destOrd="0" presId="urn:microsoft.com/office/officeart/2005/8/layout/orgChart1#1"/>
    <dgm:cxn modelId="{EB0E94EE-1701-419C-8489-7F7BC473B367}" type="presOf" srcId="{AF8C5D3D-28F7-484F-9119-F3C7DA839E45}" destId="{4080EC40-5716-477A-BFE3-3F24B1F3120D}" srcOrd="1" destOrd="0" presId="urn:microsoft.com/office/officeart/2005/8/layout/orgChart1#1"/>
    <dgm:cxn modelId="{2731A5CD-4734-46B0-B66D-BE7AC7534663}" type="presOf" srcId="{92B71EBE-EE3B-4798-ACBC-6435A171C348}" destId="{715137DC-EC47-48A3-99E9-1472F784E0A4}" srcOrd="0" destOrd="0" presId="urn:microsoft.com/office/officeart/2005/8/layout/orgChart1#1"/>
    <dgm:cxn modelId="{0445B910-5E56-4E25-87BC-5A76DB01E4A8}" type="presOf" srcId="{AF8C5D3D-28F7-484F-9119-F3C7DA839E45}" destId="{2F60AD7E-CCA2-4792-9BF2-75A9B01B0E5A}" srcOrd="0" destOrd="0" presId="urn:microsoft.com/office/officeart/2005/8/layout/orgChart1#1"/>
    <dgm:cxn modelId="{F41C11B5-2D62-4376-B76E-B9C51FBB1D59}" srcId="{77CD4F95-11EB-4FA7-A034-DF4A6F3DE020}" destId="{6F22E482-3CF1-42CF-8691-35FC87EBC89F}" srcOrd="2" destOrd="0" parTransId="{7D770813-4E36-4D9E-B62A-629B9D52D7C7}" sibTransId="{B4BB30B0-AFC7-4C2F-B022-3215963AC0B8}"/>
    <dgm:cxn modelId="{0CC01C65-8E9E-4760-99E6-CB984FEB18B3}" type="presOf" srcId="{6F22E482-3CF1-42CF-8691-35FC87EBC89F}" destId="{F76AB466-2850-4040-8FAA-4A9E75B20E3C}" srcOrd="0" destOrd="0" presId="urn:microsoft.com/office/officeart/2005/8/layout/orgChart1#1"/>
    <dgm:cxn modelId="{A2BB31A0-028D-4EFE-8C9F-61C36B0BE5F3}" type="presOf" srcId="{5C8C86F7-A59F-4C9A-8F6F-BAA2AD237DD0}" destId="{20487916-6310-42BC-876C-53954743B7AB}" srcOrd="0" destOrd="0" presId="urn:microsoft.com/office/officeart/2005/8/layout/orgChart1#1"/>
    <dgm:cxn modelId="{3C0E7BB9-4716-4F99-AF16-6F70C91524D4}" srcId="{77CD4F95-11EB-4FA7-A034-DF4A6F3DE020}" destId="{AF8C5D3D-28F7-484F-9119-F3C7DA839E45}" srcOrd="0" destOrd="0" parTransId="{92B71EBE-EE3B-4798-ACBC-6435A171C348}" sibTransId="{2869225B-FB45-4CEE-9230-2483313D9D77}"/>
    <dgm:cxn modelId="{8264BB3C-37ED-481C-96B2-EADA71698444}" type="presOf" srcId="{77CD4F95-11EB-4FA7-A034-DF4A6F3DE020}" destId="{3EBB43B8-33BE-4658-888F-8D829421D139}" srcOrd="0" destOrd="0" presId="urn:microsoft.com/office/officeart/2005/8/layout/orgChart1#1"/>
    <dgm:cxn modelId="{E632060F-8C45-4327-AA3E-34862BCE78BB}" type="presOf" srcId="{7D770813-4E36-4D9E-B62A-629B9D52D7C7}" destId="{3894B525-60AE-4A20-BC62-7033EE6E0655}" srcOrd="0" destOrd="0" presId="urn:microsoft.com/office/officeart/2005/8/layout/orgChart1#1"/>
    <dgm:cxn modelId="{34FB86EE-55EF-4A67-8DB6-5FB8A202126A}" type="presOf" srcId="{56321841-F0D8-414C-A18E-7AF6BF0776FD}" destId="{26E86020-1558-4E11-80F9-A46DED46A862}" srcOrd="0" destOrd="0" presId="urn:microsoft.com/office/officeart/2005/8/layout/orgChart1#1"/>
    <dgm:cxn modelId="{B1676AA7-788A-4B45-8A64-739E197BD9B8}" type="presParOf" srcId="{20487916-6310-42BC-876C-53954743B7AB}" destId="{408A4796-690A-404E-8FEB-99FB408CD146}" srcOrd="0" destOrd="0" presId="urn:microsoft.com/office/officeart/2005/8/layout/orgChart1#1"/>
    <dgm:cxn modelId="{8436942D-196A-41E2-BB7C-76DFADA1D3F5}" type="presParOf" srcId="{408A4796-690A-404E-8FEB-99FB408CD146}" destId="{66DCC0E0-2ECF-47E8-AE67-A6ACA163826F}" srcOrd="0" destOrd="0" presId="urn:microsoft.com/office/officeart/2005/8/layout/orgChart1#1"/>
    <dgm:cxn modelId="{C50CBA88-4687-4878-B9FB-DE796287BA5A}" type="presParOf" srcId="{66DCC0E0-2ECF-47E8-AE67-A6ACA163826F}" destId="{3EBB43B8-33BE-4658-888F-8D829421D139}" srcOrd="0" destOrd="0" presId="urn:microsoft.com/office/officeart/2005/8/layout/orgChart1#1"/>
    <dgm:cxn modelId="{9D3D82AC-D51C-4757-B8DA-6A91C3E33AE7}" type="presParOf" srcId="{66DCC0E0-2ECF-47E8-AE67-A6ACA163826F}" destId="{186AE5E5-5710-4647-B0FE-5B09CA3400F4}" srcOrd="1" destOrd="0" presId="urn:microsoft.com/office/officeart/2005/8/layout/orgChart1#1"/>
    <dgm:cxn modelId="{0E999D20-739A-4D6B-B0A5-8B263E1002C9}" type="presParOf" srcId="{408A4796-690A-404E-8FEB-99FB408CD146}" destId="{66F3BE86-9980-4533-AD06-07102C7084AE}" srcOrd="1" destOrd="0" presId="urn:microsoft.com/office/officeart/2005/8/layout/orgChart1#1"/>
    <dgm:cxn modelId="{D8F0786D-9356-4696-A5CA-5A85E60BDAFD}" type="presParOf" srcId="{66F3BE86-9980-4533-AD06-07102C7084AE}" destId="{715137DC-EC47-48A3-99E9-1472F784E0A4}" srcOrd="0" destOrd="0" presId="urn:microsoft.com/office/officeart/2005/8/layout/orgChart1#1"/>
    <dgm:cxn modelId="{C7D42733-C4CA-46B0-8B75-DBC1AA758906}" type="presParOf" srcId="{66F3BE86-9980-4533-AD06-07102C7084AE}" destId="{2EEAC5DB-3760-4F90-9AF5-133A45018D06}" srcOrd="1" destOrd="0" presId="urn:microsoft.com/office/officeart/2005/8/layout/orgChart1#1"/>
    <dgm:cxn modelId="{F366E8CC-EF17-48EA-8519-112C65B36D50}" type="presParOf" srcId="{2EEAC5DB-3760-4F90-9AF5-133A45018D06}" destId="{46C48450-D46E-4C8B-81E9-81CC682D5DC8}" srcOrd="0" destOrd="0" presId="urn:microsoft.com/office/officeart/2005/8/layout/orgChart1#1"/>
    <dgm:cxn modelId="{8E5BA73A-EA18-47FC-AD33-2031EAEBB948}" type="presParOf" srcId="{46C48450-D46E-4C8B-81E9-81CC682D5DC8}" destId="{2F60AD7E-CCA2-4792-9BF2-75A9B01B0E5A}" srcOrd="0" destOrd="0" presId="urn:microsoft.com/office/officeart/2005/8/layout/orgChart1#1"/>
    <dgm:cxn modelId="{637193DE-EB45-4ECE-8088-DF247521521B}" type="presParOf" srcId="{46C48450-D46E-4C8B-81E9-81CC682D5DC8}" destId="{4080EC40-5716-477A-BFE3-3F24B1F3120D}" srcOrd="1" destOrd="0" presId="urn:microsoft.com/office/officeart/2005/8/layout/orgChart1#1"/>
    <dgm:cxn modelId="{F25B86BC-6B93-4603-BEB8-DC737B1FBF88}" type="presParOf" srcId="{2EEAC5DB-3760-4F90-9AF5-133A45018D06}" destId="{52CBEF5B-5261-4105-BF53-19EA3F7E5420}" srcOrd="1" destOrd="0" presId="urn:microsoft.com/office/officeart/2005/8/layout/orgChart1#1"/>
    <dgm:cxn modelId="{C9BA07B4-1307-4BB2-BC7D-04F10160FDF6}" type="presParOf" srcId="{2EEAC5DB-3760-4F90-9AF5-133A45018D06}" destId="{C5DB2760-82A5-4955-96BF-0E1EFEB8F789}" srcOrd="2" destOrd="0" presId="urn:microsoft.com/office/officeart/2005/8/layout/orgChart1#1"/>
    <dgm:cxn modelId="{5E97944D-3E7C-49B9-B765-2F64FF94F967}" type="presParOf" srcId="{66F3BE86-9980-4533-AD06-07102C7084AE}" destId="{26E86020-1558-4E11-80F9-A46DED46A862}" srcOrd="2" destOrd="0" presId="urn:microsoft.com/office/officeart/2005/8/layout/orgChart1#1"/>
    <dgm:cxn modelId="{D7743620-C382-44D1-9219-ED7687A5F8A5}" type="presParOf" srcId="{66F3BE86-9980-4533-AD06-07102C7084AE}" destId="{FC802D8E-7F1F-4BDE-8F8C-30D039BC25B9}" srcOrd="3" destOrd="0" presId="urn:microsoft.com/office/officeart/2005/8/layout/orgChart1#1"/>
    <dgm:cxn modelId="{9D51A37F-EB8A-41AC-A1D0-6412134ABA79}" type="presParOf" srcId="{FC802D8E-7F1F-4BDE-8F8C-30D039BC25B9}" destId="{E0AF3F08-EC3B-4338-A44B-69B5A44AB847}" srcOrd="0" destOrd="0" presId="urn:microsoft.com/office/officeart/2005/8/layout/orgChart1#1"/>
    <dgm:cxn modelId="{D31E3556-029A-4B36-866C-69E279EBFF2A}" type="presParOf" srcId="{E0AF3F08-EC3B-4338-A44B-69B5A44AB847}" destId="{AF3B0238-A81C-433E-BA70-0CA9DBBE33DA}" srcOrd="0" destOrd="0" presId="urn:microsoft.com/office/officeart/2005/8/layout/orgChart1#1"/>
    <dgm:cxn modelId="{EE838877-C8B6-40B5-80E7-EF5DFBA93D7D}" type="presParOf" srcId="{E0AF3F08-EC3B-4338-A44B-69B5A44AB847}" destId="{3333AF19-3051-4E78-BC08-40B7B51EC039}" srcOrd="1" destOrd="0" presId="urn:microsoft.com/office/officeart/2005/8/layout/orgChart1#1"/>
    <dgm:cxn modelId="{74293E0D-29AD-4C99-8F69-E2DD1CABE7CA}" type="presParOf" srcId="{FC802D8E-7F1F-4BDE-8F8C-30D039BC25B9}" destId="{2F4161F2-0C19-4C0B-9C2A-058F24C795E4}" srcOrd="1" destOrd="0" presId="urn:microsoft.com/office/officeart/2005/8/layout/orgChart1#1"/>
    <dgm:cxn modelId="{854A504D-243C-4AFB-BCA8-AFEB6891C821}" type="presParOf" srcId="{FC802D8E-7F1F-4BDE-8F8C-30D039BC25B9}" destId="{30D8D24B-1239-433B-9487-F3C39131ADC1}" srcOrd="2" destOrd="0" presId="urn:microsoft.com/office/officeart/2005/8/layout/orgChart1#1"/>
    <dgm:cxn modelId="{5F804D3E-9AB8-4BCC-A354-98EAC63C74ED}" type="presParOf" srcId="{66F3BE86-9980-4533-AD06-07102C7084AE}" destId="{3894B525-60AE-4A20-BC62-7033EE6E0655}" srcOrd="4" destOrd="0" presId="urn:microsoft.com/office/officeart/2005/8/layout/orgChart1#1"/>
    <dgm:cxn modelId="{7FB69BDE-3BC4-408F-830E-1C3D1728F94E}" type="presParOf" srcId="{66F3BE86-9980-4533-AD06-07102C7084AE}" destId="{68B5CACC-82DE-4721-939D-4E3E9D6BD416}" srcOrd="5" destOrd="0" presId="urn:microsoft.com/office/officeart/2005/8/layout/orgChart1#1"/>
    <dgm:cxn modelId="{A02975B5-F737-480D-8FE9-153A61389660}" type="presParOf" srcId="{68B5CACC-82DE-4721-939D-4E3E9D6BD416}" destId="{DB232EFE-F3EB-45D3-B25D-07C71E54EF37}" srcOrd="0" destOrd="0" presId="urn:microsoft.com/office/officeart/2005/8/layout/orgChart1#1"/>
    <dgm:cxn modelId="{72864C1F-0EDF-484B-8372-92A6682555CE}" type="presParOf" srcId="{DB232EFE-F3EB-45D3-B25D-07C71E54EF37}" destId="{F76AB466-2850-4040-8FAA-4A9E75B20E3C}" srcOrd="0" destOrd="0" presId="urn:microsoft.com/office/officeart/2005/8/layout/orgChart1#1"/>
    <dgm:cxn modelId="{944359CC-2B3F-47CD-8551-15F10C939EBF}" type="presParOf" srcId="{DB232EFE-F3EB-45D3-B25D-07C71E54EF37}" destId="{CF9ABC9F-0AD4-4960-ABC7-45E3162E21A6}" srcOrd="1" destOrd="0" presId="urn:microsoft.com/office/officeart/2005/8/layout/orgChart1#1"/>
    <dgm:cxn modelId="{E838F4B2-6179-4B3D-88BD-27DD6A24383B}" type="presParOf" srcId="{68B5CACC-82DE-4721-939D-4E3E9D6BD416}" destId="{80171352-19B2-43BD-997D-5545FDFA9A20}" srcOrd="1" destOrd="0" presId="urn:microsoft.com/office/officeart/2005/8/layout/orgChart1#1"/>
    <dgm:cxn modelId="{538A7068-DCF4-44D4-B762-D2D8F3C89EA7}" type="presParOf" srcId="{68B5CACC-82DE-4721-939D-4E3E9D6BD416}" destId="{38AA1EC0-2EB7-4DA1-830B-89E44A806A02}" srcOrd="2" destOrd="0" presId="urn:microsoft.com/office/officeart/2005/8/layout/orgChart1#1"/>
    <dgm:cxn modelId="{C018F252-64CE-42FB-B4B3-2E2372B4116E}" type="presParOf" srcId="{408A4796-690A-404E-8FEB-99FB408CD146}" destId="{185504EB-D144-4A10-8B10-3544C0A90558}"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4B525-60AE-4A20-BC62-7033EE6E0655}">
      <dsp:nvSpPr>
        <dsp:cNvPr id="0" name=""/>
        <dsp:cNvSpPr/>
      </dsp:nvSpPr>
      <dsp:spPr>
        <a:xfrm>
          <a:off x="4064000" y="993752"/>
          <a:ext cx="2404095" cy="417239"/>
        </a:xfrm>
        <a:custGeom>
          <a:avLst/>
          <a:gdLst/>
          <a:ahLst/>
          <a:cxnLst/>
          <a:rect l="0" t="0" r="0" b="0"/>
          <a:pathLst>
            <a:path>
              <a:moveTo>
                <a:pt x="0" y="0"/>
              </a:moveTo>
              <a:lnTo>
                <a:pt x="0" y="208619"/>
              </a:lnTo>
              <a:lnTo>
                <a:pt x="2404095" y="208619"/>
              </a:lnTo>
              <a:lnTo>
                <a:pt x="2404095" y="41723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86020-1558-4E11-80F9-A46DED46A862}">
      <dsp:nvSpPr>
        <dsp:cNvPr id="0" name=""/>
        <dsp:cNvSpPr/>
      </dsp:nvSpPr>
      <dsp:spPr>
        <a:xfrm>
          <a:off x="4018280" y="993752"/>
          <a:ext cx="91440" cy="417239"/>
        </a:xfrm>
        <a:custGeom>
          <a:avLst/>
          <a:gdLst/>
          <a:ahLst/>
          <a:cxnLst/>
          <a:rect l="0" t="0" r="0" b="0"/>
          <a:pathLst>
            <a:path>
              <a:moveTo>
                <a:pt x="45720" y="0"/>
              </a:moveTo>
              <a:lnTo>
                <a:pt x="45720" y="41723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5137DC-EC47-48A3-99E9-1472F784E0A4}">
      <dsp:nvSpPr>
        <dsp:cNvPr id="0" name=""/>
        <dsp:cNvSpPr/>
      </dsp:nvSpPr>
      <dsp:spPr>
        <a:xfrm>
          <a:off x="1659904" y="993752"/>
          <a:ext cx="2404095" cy="417239"/>
        </a:xfrm>
        <a:custGeom>
          <a:avLst/>
          <a:gdLst/>
          <a:ahLst/>
          <a:cxnLst/>
          <a:rect l="0" t="0" r="0" b="0"/>
          <a:pathLst>
            <a:path>
              <a:moveTo>
                <a:pt x="2404095" y="0"/>
              </a:moveTo>
              <a:lnTo>
                <a:pt x="2404095" y="208619"/>
              </a:lnTo>
              <a:lnTo>
                <a:pt x="0" y="208619"/>
              </a:lnTo>
              <a:lnTo>
                <a:pt x="0" y="41723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BB43B8-33BE-4658-888F-8D829421D139}">
      <dsp:nvSpPr>
        <dsp:cNvPr id="0" name=""/>
        <dsp:cNvSpPr/>
      </dsp:nvSpPr>
      <dsp:spPr>
        <a:xfrm>
          <a:off x="3070572" y="324"/>
          <a:ext cx="1986855" cy="993427"/>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indent="0" algn="ctr" defTabSz="2755900">
            <a:lnSpc>
              <a:spcPct val="100000"/>
            </a:lnSpc>
            <a:spcBef>
              <a:spcPct val="0"/>
            </a:spcBef>
            <a:spcAft>
              <a:spcPct val="35000"/>
            </a:spcAft>
            <a:buNone/>
          </a:pPr>
          <a:endParaRPr lang="zh-CN" sz="6200" kern="1200"/>
        </a:p>
      </dsp:txBody>
      <dsp:txXfrm>
        <a:off x="3070572" y="324"/>
        <a:ext cx="1986855" cy="993427"/>
      </dsp:txXfrm>
    </dsp:sp>
    <dsp:sp modelId="{2F60AD7E-CCA2-4792-9BF2-75A9B01B0E5A}">
      <dsp:nvSpPr>
        <dsp:cNvPr id="0" name=""/>
        <dsp:cNvSpPr/>
      </dsp:nvSpPr>
      <dsp:spPr>
        <a:xfrm>
          <a:off x="666477" y="1410992"/>
          <a:ext cx="1986855" cy="993427"/>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indent="0" algn="ctr" defTabSz="2755900">
            <a:lnSpc>
              <a:spcPct val="100000"/>
            </a:lnSpc>
            <a:spcBef>
              <a:spcPct val="0"/>
            </a:spcBef>
            <a:spcAft>
              <a:spcPct val="35000"/>
            </a:spcAft>
            <a:buNone/>
          </a:pPr>
          <a:endParaRPr lang="zh-CN" sz="6200" kern="1200"/>
        </a:p>
      </dsp:txBody>
      <dsp:txXfrm>
        <a:off x="666477" y="1410992"/>
        <a:ext cx="1986855" cy="993427"/>
      </dsp:txXfrm>
    </dsp:sp>
    <dsp:sp modelId="{AF3B0238-A81C-433E-BA70-0CA9DBBE33DA}">
      <dsp:nvSpPr>
        <dsp:cNvPr id="0" name=""/>
        <dsp:cNvSpPr/>
      </dsp:nvSpPr>
      <dsp:spPr>
        <a:xfrm>
          <a:off x="3070572" y="1410992"/>
          <a:ext cx="1986855" cy="993427"/>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indent="0" algn="ctr" defTabSz="2844800">
            <a:lnSpc>
              <a:spcPct val="100000"/>
            </a:lnSpc>
            <a:spcBef>
              <a:spcPct val="0"/>
            </a:spcBef>
            <a:spcAft>
              <a:spcPct val="35000"/>
            </a:spcAft>
            <a:buNone/>
          </a:pPr>
          <a:endParaRPr lang="zh-CN" sz="6400" kern="1200"/>
        </a:p>
      </dsp:txBody>
      <dsp:txXfrm>
        <a:off x="3070572" y="1410992"/>
        <a:ext cx="1986855" cy="993427"/>
      </dsp:txXfrm>
    </dsp:sp>
    <dsp:sp modelId="{F76AB466-2850-4040-8FAA-4A9E75B20E3C}">
      <dsp:nvSpPr>
        <dsp:cNvPr id="0" name=""/>
        <dsp:cNvSpPr/>
      </dsp:nvSpPr>
      <dsp:spPr>
        <a:xfrm>
          <a:off x="5474667" y="1410992"/>
          <a:ext cx="1986855" cy="993427"/>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endParaRPr lang="zh-CN" altLang="en-US" sz="6500" kern="1200"/>
        </a:p>
      </dsp:txBody>
      <dsp:txXfrm>
        <a:off x="5474667" y="1410992"/>
        <a:ext cx="1986855" cy="9934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p>
            <a:pPr lvl="0"/>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latin typeface="微软雅黑" panose="020B0503020204020204" charset="-122"/>
              </a:rPr>
            </a:fld>
            <a:endParaRPr lang="zh-CN" altLang="en-US" sz="1200">
              <a:latin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p>
            <a:pPr lvl="0"/>
            <a:endParaRPr lang="zh-CN" altLang="en-US" dirty="0"/>
          </a:p>
        </p:txBody>
      </p:sp>
      <p:sp>
        <p:nvSpPr>
          <p:cNvPr id="2253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latin typeface="微软雅黑" panose="020B0503020204020204" charset="-122"/>
              </a:rPr>
            </a:fld>
            <a:endParaRPr lang="zh-CN" altLang="en-US" sz="1200">
              <a:latin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幻灯片图像占位符 1"/>
          <p:cNvSpPr>
            <a:spLocks noGrp="1" noRot="1" noChangeAspect="1"/>
          </p:cNvSpPr>
          <p:nvPr>
            <p:ph type="sldImg"/>
          </p:nvPr>
        </p:nvSpPr>
        <p:spPr/>
      </p:sp>
      <p:sp>
        <p:nvSpPr>
          <p:cNvPr id="24578" name="备注占位符 2"/>
          <p:cNvSpPr>
            <a:spLocks noGrp="1"/>
          </p:cNvSpPr>
          <p:nvPr>
            <p:ph type="body"/>
          </p:nvPr>
        </p:nvSpPr>
        <p:spPr/>
        <p:txBody>
          <a:bodyPr lIns="91440" tIns="45720" rIns="91440" bIns="45720" anchor="t"/>
          <a:p>
            <a:pPr lvl="0"/>
            <a:endParaRPr lang="zh-CN" altLang="en-US" dirty="0"/>
          </a:p>
        </p:txBody>
      </p:sp>
      <p:sp>
        <p:nvSpPr>
          <p:cNvPr id="2457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latin typeface="微软雅黑" panose="020B0503020204020204" charset="-122"/>
              </a:rPr>
            </a:fld>
            <a:endParaRPr lang="zh-CN" altLang="en-US" sz="1200">
              <a:latin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幻灯片图像占位符 1"/>
          <p:cNvSpPr>
            <a:spLocks noGrp="1" noRot="1" noChangeAspect="1"/>
          </p:cNvSpPr>
          <p:nvPr>
            <p:ph type="sldImg"/>
          </p:nvPr>
        </p:nvSpPr>
        <p:spPr/>
      </p:sp>
      <p:sp>
        <p:nvSpPr>
          <p:cNvPr id="26626" name="备注占位符 2"/>
          <p:cNvSpPr>
            <a:spLocks noGrp="1"/>
          </p:cNvSpPr>
          <p:nvPr>
            <p:ph type="body"/>
          </p:nvPr>
        </p:nvSpPr>
        <p:spPr/>
        <p:txBody>
          <a:bodyPr lIns="91440" tIns="45720" rIns="91440" bIns="45720" anchor="t"/>
          <a:p>
            <a:pPr lvl="0"/>
            <a:endParaRPr lang="zh-CN" altLang="en-US" dirty="0"/>
          </a:p>
        </p:txBody>
      </p:sp>
      <p:sp>
        <p:nvSpPr>
          <p:cNvPr id="2662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latin typeface="微软雅黑" panose="020B0503020204020204" charset="-122"/>
              </a:rPr>
            </a:fld>
            <a:endParaRPr lang="zh-CN" altLang="en-US" sz="1200">
              <a:latin typeface="微软雅黑"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p:cNvSpPr>
          <p:nvPr>
            <p:ph type="sldImg"/>
          </p:nvPr>
        </p:nvSpPr>
        <p:spPr/>
      </p:sp>
      <p:sp>
        <p:nvSpPr>
          <p:cNvPr id="29698" name="备注占位符 2"/>
          <p:cNvSpPr>
            <a:spLocks noGrp="1"/>
          </p:cNvSpPr>
          <p:nvPr>
            <p:ph type="body"/>
          </p:nvPr>
        </p:nvSpPr>
        <p:spPr/>
        <p:txBody>
          <a:bodyPr lIns="91440" tIns="45720" rIns="91440" bIns="45720" anchor="t"/>
          <a:p>
            <a:pPr lvl="0"/>
            <a:endParaRPr lang="zh-CN" altLang="en-US" dirty="0"/>
          </a:p>
        </p:txBody>
      </p:sp>
      <p:sp>
        <p:nvSpPr>
          <p:cNvPr id="2969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latin typeface="微软雅黑" panose="020B0503020204020204" charset="-122"/>
              </a:rPr>
            </a:fld>
            <a:endParaRPr lang="zh-CN" altLang="en-US" sz="1200">
              <a:latin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7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19.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18.jpeg"/><Relationship Id="rId2" Type="http://schemas.openxmlformats.org/officeDocument/2006/relationships/image" Target="../media/image8.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8.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wav"/><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6.jpeg"/><Relationship Id="rId3" Type="http://schemas.openxmlformats.org/officeDocument/2006/relationships/tags" Target="../tags/tag65.xml"/><Relationship Id="rId2" Type="http://schemas.openxmlformats.org/officeDocument/2006/relationships/tags" Target="../tags/tag64.xml"/><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2" name="文本框 1"/>
          <p:cNvSpPr txBox="1"/>
          <p:nvPr/>
        </p:nvSpPr>
        <p:spPr>
          <a:xfrm>
            <a:off x="4110990" y="2031365"/>
            <a:ext cx="6278880" cy="1938020"/>
          </a:xfrm>
          <a:prstGeom prst="rect">
            <a:avLst/>
          </a:prstGeom>
          <a:noFill/>
        </p:spPr>
        <p:txBody>
          <a:bodyPr wrap="none" rtlCol="0">
            <a:spAutoFit/>
          </a:bodyPr>
          <a:p>
            <a:r>
              <a:rPr lang="zh-CN" altLang="en-US" sz="4000" b="1">
                <a:solidFill>
                  <a:srgbClr val="FF0000"/>
                </a:solidFill>
              </a:rPr>
              <a:t>说一说</a:t>
            </a:r>
            <a:r>
              <a:rPr lang="en-US" altLang="zh-CN" sz="4000" b="1">
                <a:solidFill>
                  <a:srgbClr val="FF0000"/>
                </a:solidFill>
              </a:rPr>
              <a:t>:</a:t>
            </a:r>
            <a:endParaRPr lang="en-US" altLang="zh-CN" sz="4000" b="1">
              <a:solidFill>
                <a:srgbClr val="FF0000"/>
              </a:solidFill>
            </a:endParaRPr>
          </a:p>
          <a:p>
            <a:endParaRPr lang="en-US" altLang="zh-CN" sz="4000" b="1">
              <a:solidFill>
                <a:srgbClr val="FF0000"/>
              </a:solidFill>
            </a:endParaRPr>
          </a:p>
          <a:p>
            <a:r>
              <a:rPr lang="zh-CN" altLang="en-US" sz="4000" b="1">
                <a:solidFill>
                  <a:srgbClr val="FF0000"/>
                </a:solidFill>
              </a:rPr>
              <a:t>你知道的北宋著名历史人物</a:t>
            </a:r>
            <a:endParaRPr lang="zh-CN" altLang="en-US" sz="4000" b="1">
              <a:solidFill>
                <a:srgbClr val="FF0000"/>
              </a:solidFill>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35" y="0"/>
            <a:ext cx="12191365" cy="6858635"/>
          </a:xfrm>
          <a:prstGeom prst="rect">
            <a:avLst/>
          </a:prstGeom>
        </p:spPr>
      </p:pic>
      <p:sp>
        <p:nvSpPr>
          <p:cNvPr id="3" name="文本框 2"/>
          <p:cNvSpPr txBox="1"/>
          <p:nvPr/>
        </p:nvSpPr>
        <p:spPr>
          <a:xfrm>
            <a:off x="466725" y="457200"/>
            <a:ext cx="2395220" cy="70675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4000" b="1" dirty="0">
                <a:solidFill>
                  <a:srgbClr val="0000CC"/>
                </a:solidFill>
                <a:latin typeface="黑体" panose="02010609060101010101" pitchFamily="2" charset="-122"/>
                <a:ea typeface="黑体" panose="02010609060101010101" pitchFamily="2" charset="-122"/>
              </a:rPr>
              <a:t>论从史出</a:t>
            </a:r>
            <a:endParaRPr lang="zh-CN" altLang="en-US" sz="4000" b="1" dirty="0">
              <a:solidFill>
                <a:srgbClr val="0000CC"/>
              </a:solidFill>
              <a:latin typeface="黑体" panose="02010609060101010101" pitchFamily="2" charset="-122"/>
              <a:ea typeface="黑体" panose="02010609060101010101" pitchFamily="2" charset="-122"/>
            </a:endParaRPr>
          </a:p>
        </p:txBody>
      </p:sp>
      <p:sp>
        <p:nvSpPr>
          <p:cNvPr id="9" name="矩形 8"/>
          <p:cNvSpPr/>
          <p:nvPr/>
        </p:nvSpPr>
        <p:spPr>
          <a:xfrm>
            <a:off x="0" y="0"/>
            <a:ext cx="5057775" cy="457200"/>
          </a:xfrm>
          <a:prstGeom prst="rect">
            <a:avLst/>
          </a:prstGeom>
          <a:solidFill>
            <a:srgbClr val="BABC74"/>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加强中央集权</a:t>
            </a:r>
            <a:r>
              <a:rPr lang="en-US" altLang="zh-CN" sz="3200" dirty="0" smtClean="0"/>
              <a:t>——</a:t>
            </a:r>
            <a:r>
              <a:rPr lang="zh-CN" altLang="en-US" sz="3200" b="1" dirty="0" smtClean="0">
                <a:solidFill>
                  <a:schemeClr val="tx1"/>
                </a:solidFill>
              </a:rPr>
              <a:t>军事</a:t>
            </a:r>
            <a:endParaRPr lang="zh-CN" altLang="en-US" sz="3200" b="1" dirty="0">
              <a:solidFill>
                <a:schemeClr val="tx1"/>
              </a:solidFill>
            </a:endParaRPr>
          </a:p>
        </p:txBody>
      </p:sp>
      <p:sp>
        <p:nvSpPr>
          <p:cNvPr id="10" name="TextBox 9"/>
          <p:cNvSpPr txBox="1"/>
          <p:nvPr/>
        </p:nvSpPr>
        <p:spPr>
          <a:xfrm>
            <a:off x="528141" y="1448252"/>
            <a:ext cx="3128963" cy="523220"/>
          </a:xfrm>
          <a:prstGeom prst="rect">
            <a:avLst/>
          </a:prstGeom>
          <a:noFill/>
        </p:spPr>
        <p:txBody>
          <a:bodyPr wrap="square" rtlCol="0">
            <a:spAutoFit/>
          </a:bodyPr>
          <a:lstStyle/>
          <a:p>
            <a:r>
              <a:rPr lang="zh-CN" altLang="en-US" sz="2800" dirty="0" smtClean="0"/>
              <a:t>材料一：</a:t>
            </a:r>
            <a:endParaRPr lang="zh-CN" altLang="en-US" sz="2800" dirty="0"/>
          </a:p>
        </p:txBody>
      </p:sp>
      <p:pic>
        <p:nvPicPr>
          <p:cNvPr id="11" name="Picture 7" descr="C:\Users\Administrator\Desktop\untitled.png"/>
          <p:cNvPicPr>
            <a:picLocks noChangeAspect="1" noChangeArrowheads="1"/>
          </p:cNvPicPr>
          <p:nvPr/>
        </p:nvPicPr>
        <p:blipFill rotWithShape="1">
          <a:blip r:embed="rId2" cstate="print"/>
          <a:srcRect l="3808" t="7105" r="3091" b="9453"/>
          <a:stretch>
            <a:fillRect/>
          </a:stretch>
        </p:blipFill>
        <p:spPr bwMode="auto">
          <a:xfrm>
            <a:off x="2223200" y="1393894"/>
            <a:ext cx="3681805" cy="2021801"/>
          </a:xfrm>
          <a:prstGeom prst="rect">
            <a:avLst/>
          </a:prstGeom>
          <a:noFill/>
          <a:ln w="9525">
            <a:noFill/>
            <a:miter lim="800000"/>
            <a:headEnd/>
            <a:tailEnd/>
          </a:ln>
        </p:spPr>
      </p:pic>
      <p:sp>
        <p:nvSpPr>
          <p:cNvPr id="12" name="TextBox 11"/>
          <p:cNvSpPr txBox="1"/>
          <p:nvPr/>
        </p:nvSpPr>
        <p:spPr>
          <a:xfrm>
            <a:off x="466723" y="3426936"/>
            <a:ext cx="11367595" cy="954107"/>
          </a:xfrm>
          <a:prstGeom prst="rect">
            <a:avLst/>
          </a:prstGeom>
          <a:noFill/>
        </p:spPr>
        <p:txBody>
          <a:bodyPr wrap="square" rtlCol="0">
            <a:spAutoFit/>
          </a:bodyPr>
          <a:lstStyle/>
          <a:p>
            <a:r>
              <a:rPr lang="zh-CN" altLang="en-US" sz="2800" dirty="0" smtClean="0"/>
              <a:t>材料二：</a:t>
            </a:r>
            <a:endParaRPr lang="en-US" altLang="zh-CN" sz="2800" dirty="0" smtClean="0"/>
          </a:p>
          <a:p>
            <a:r>
              <a:rPr lang="zh-CN" altLang="en-US" sz="2800" dirty="0" smtClean="0"/>
              <a:t>“天下营兵，纵横交互，移换屯驻，不使常在一处。”</a:t>
            </a:r>
            <a:endParaRPr lang="zh-CN" altLang="en-US" sz="2800" dirty="0"/>
          </a:p>
        </p:txBody>
      </p:sp>
      <p:sp>
        <p:nvSpPr>
          <p:cNvPr id="13" name="TextBox 12"/>
          <p:cNvSpPr txBox="1"/>
          <p:nvPr/>
        </p:nvSpPr>
        <p:spPr>
          <a:xfrm>
            <a:off x="466722" y="4651525"/>
            <a:ext cx="11367595" cy="1384995"/>
          </a:xfrm>
          <a:prstGeom prst="rect">
            <a:avLst/>
          </a:prstGeom>
          <a:noFill/>
        </p:spPr>
        <p:txBody>
          <a:bodyPr wrap="square" rtlCol="0">
            <a:spAutoFit/>
          </a:bodyPr>
          <a:lstStyle/>
          <a:p>
            <a:r>
              <a:rPr lang="zh-CN" altLang="en-US" sz="2800" dirty="0" smtClean="0">
                <a:latin typeface="黑体" panose="02010609060101010101" pitchFamily="2" charset="-122"/>
                <a:ea typeface="黑体" panose="02010609060101010101" pitchFamily="2" charset="-122"/>
              </a:rPr>
              <a:t>根据材料请回答：</a:t>
            </a:r>
            <a:endParaRPr lang="en-US" altLang="zh-CN" sz="2800" dirty="0" smtClean="0">
              <a:latin typeface="黑体" panose="02010609060101010101" pitchFamily="2" charset="-122"/>
              <a:ea typeface="黑体" panose="02010609060101010101" pitchFamily="2" charset="-122"/>
            </a:endParaRPr>
          </a:p>
          <a:p>
            <a:r>
              <a:rPr lang="zh-CN" altLang="en-US" sz="2800" dirty="0" smtClean="0"/>
              <a:t>（</a:t>
            </a:r>
            <a:r>
              <a:rPr lang="en-US" altLang="zh-CN" sz="2800" dirty="0" smtClean="0"/>
              <a:t>1</a:t>
            </a:r>
            <a:r>
              <a:rPr lang="zh-CN" altLang="en-US" sz="2800" dirty="0" smtClean="0"/>
              <a:t>）材料一、二分别反映宋太祖在军事上的什么措施？</a:t>
            </a:r>
            <a:endParaRPr lang="en-US" altLang="zh-CN" sz="2800" dirty="0" smtClean="0"/>
          </a:p>
          <a:p>
            <a:r>
              <a:rPr lang="zh-CN" altLang="en-US" sz="2800" dirty="0" smtClean="0"/>
              <a:t>（</a:t>
            </a:r>
            <a:r>
              <a:rPr lang="en-US" altLang="zh-CN" sz="2800" dirty="0" smtClean="0"/>
              <a:t>2</a:t>
            </a:r>
            <a:r>
              <a:rPr lang="zh-CN" altLang="en-US" sz="2800" dirty="0" smtClean="0"/>
              <a:t>）北宋军事上加强中央集权产生了什么影响？</a:t>
            </a:r>
            <a:endParaRPr lang="zh-CN" altLang="en-US" sz="2800" dirty="0"/>
          </a:p>
        </p:txBody>
      </p:sp>
      <p:sp>
        <p:nvSpPr>
          <p:cNvPr id="14" name="矩形 13"/>
          <p:cNvSpPr/>
          <p:nvPr/>
        </p:nvSpPr>
        <p:spPr>
          <a:xfrm>
            <a:off x="466722" y="1274889"/>
            <a:ext cx="11191878" cy="3319484"/>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821483" y="2797012"/>
            <a:ext cx="7480198" cy="601056"/>
          </a:xfrm>
          <a:prstGeom prst="roundRect">
            <a:avLst/>
          </a:prstGeom>
          <a:gradFill>
            <a:gsLst>
              <a:gs pos="100000">
                <a:schemeClr val="accent6">
                  <a:lumMod val="60000"/>
                  <a:lumOff val="40000"/>
                </a:schemeClr>
              </a:gs>
              <a:gs pos="0">
                <a:srgbClr val="9CB86E"/>
              </a:gs>
              <a:gs pos="54000">
                <a:srgbClr val="156B1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解除禁军将领的兵权，牢牢控制了军队。</a:t>
            </a:r>
            <a:endParaRPr lang="zh-CN" altLang="en-US" sz="2800" b="1" dirty="0"/>
          </a:p>
        </p:txBody>
      </p:sp>
      <p:sp>
        <p:nvSpPr>
          <p:cNvPr id="17" name="圆角矩形 16"/>
          <p:cNvSpPr/>
          <p:nvPr/>
        </p:nvSpPr>
        <p:spPr>
          <a:xfrm>
            <a:off x="1093344" y="4293845"/>
            <a:ext cx="9079357" cy="601056"/>
          </a:xfrm>
          <a:prstGeom prst="roundRect">
            <a:avLst/>
          </a:prstGeom>
          <a:gradFill>
            <a:gsLst>
              <a:gs pos="100000">
                <a:schemeClr val="accent6">
                  <a:lumMod val="60000"/>
                  <a:lumOff val="40000"/>
                </a:schemeClr>
              </a:gs>
              <a:gs pos="0">
                <a:srgbClr val="9CB86E"/>
              </a:gs>
              <a:gs pos="54000">
                <a:srgbClr val="156B1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控制对军队的调动，经常调换军队将领，定期换防。</a:t>
            </a:r>
            <a:endParaRPr lang="zh-CN" altLang="en-US" sz="2800" b="1" dirty="0"/>
          </a:p>
        </p:txBody>
      </p:sp>
      <p:sp>
        <p:nvSpPr>
          <p:cNvPr id="18" name="圆角矩形 17"/>
          <p:cNvSpPr/>
          <p:nvPr/>
        </p:nvSpPr>
        <p:spPr>
          <a:xfrm>
            <a:off x="750444" y="5950792"/>
            <a:ext cx="10193781" cy="821479"/>
          </a:xfrm>
          <a:prstGeom prst="roundRect">
            <a:avLst/>
          </a:prstGeom>
          <a:gradFill>
            <a:gsLst>
              <a:gs pos="100000">
                <a:schemeClr val="accent6">
                  <a:lumMod val="60000"/>
                  <a:lumOff val="40000"/>
                </a:schemeClr>
              </a:gs>
              <a:gs pos="0">
                <a:srgbClr val="9CB86E"/>
              </a:gs>
              <a:gs pos="54000">
                <a:srgbClr val="156B1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积极：防止将领发展私人势力，加强皇帝的权力；</a:t>
            </a:r>
            <a:endParaRPr lang="en-US" altLang="zh-CN" sz="2800" b="1" dirty="0" smtClean="0"/>
          </a:p>
          <a:p>
            <a:pPr algn="ctr"/>
            <a:r>
              <a:rPr lang="zh-CN" altLang="en-US" sz="2800" b="1" dirty="0" smtClean="0"/>
              <a:t>消极：削弱了军队战斗力，“积弱”。</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anim calcmode="lin" valueType="num">
                                      <p:cBhvr>
                                        <p:cTn id="18" dur="500" fill="hold"/>
                                        <p:tgtEl>
                                          <p:spTgt spid="16"/>
                                        </p:tgtEl>
                                        <p:attrNameLst>
                                          <p:attrName>ppt_x</p:attrName>
                                        </p:attrNameLst>
                                      </p:cBhvr>
                                      <p:tavLst>
                                        <p:tav tm="0">
                                          <p:val>
                                            <p:strVal val="#ppt_x"/>
                                          </p:val>
                                        </p:tav>
                                        <p:tav tm="100000">
                                          <p:val>
                                            <p:strVal val="#ppt_x"/>
                                          </p:val>
                                        </p:tav>
                                      </p:tavLst>
                                    </p:anim>
                                    <p:anim calcmode="lin" valueType="num">
                                      <p:cBhvr>
                                        <p:cTn id="1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anim calcmode="lin" valueType="num">
                                      <p:cBhvr>
                                        <p:cTn id="25" dur="500" fill="hold"/>
                                        <p:tgtEl>
                                          <p:spTgt spid="17"/>
                                        </p:tgtEl>
                                        <p:attrNameLst>
                                          <p:attrName>ppt_x</p:attrName>
                                        </p:attrNameLst>
                                      </p:cBhvr>
                                      <p:tavLst>
                                        <p:tav tm="0">
                                          <p:val>
                                            <p:strVal val="#ppt_x"/>
                                          </p:val>
                                        </p:tav>
                                        <p:tav tm="100000">
                                          <p:val>
                                            <p:strVal val="#ppt_x"/>
                                          </p:val>
                                        </p:tav>
                                      </p:tavLst>
                                    </p:anim>
                                    <p:anim calcmode="lin" valueType="num">
                                      <p:cBhvr>
                                        <p:cTn id="26"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animEffect transition="in" filter="fade">
                                      <p:cBhvr>
                                        <p:cTn id="31" dur="500"/>
                                        <p:tgtEl>
                                          <p:spTgt spid="1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anim calcmode="lin" valueType="num">
                                      <p:cBhvr>
                                        <p:cTn id="37" dur="500" fill="hold"/>
                                        <p:tgtEl>
                                          <p:spTgt spid="18"/>
                                        </p:tgtEl>
                                        <p:attrNameLst>
                                          <p:attrName>ppt_x</p:attrName>
                                        </p:attrNameLst>
                                      </p:cBhvr>
                                      <p:tavLst>
                                        <p:tav tm="0">
                                          <p:val>
                                            <p:strVal val="#ppt_x"/>
                                          </p:val>
                                        </p:tav>
                                        <p:tav tm="100000">
                                          <p:val>
                                            <p:strVal val="#ppt_x"/>
                                          </p:val>
                                        </p:tav>
                                      </p:tavLst>
                                    </p:anim>
                                    <p:anim calcmode="lin" valueType="num">
                                      <p:cBhvr>
                                        <p:cTn id="38"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35" y="0"/>
            <a:ext cx="12191365" cy="6858635"/>
          </a:xfrm>
          <a:prstGeom prst="rect">
            <a:avLst/>
          </a:prstGeom>
        </p:spPr>
      </p:pic>
      <p:pic>
        <p:nvPicPr>
          <p:cNvPr id="324611" name="Picture 7" descr="C:\Users\Administrator\Desktop\untitled.png"/>
          <p:cNvPicPr>
            <a:picLocks noChangeAspect="1" noChangeArrowheads="1"/>
          </p:cNvPicPr>
          <p:nvPr/>
        </p:nvPicPr>
        <p:blipFill rotWithShape="1">
          <a:blip r:embed="rId2" cstate="print"/>
          <a:srcRect l="3808" t="7105" r="3091" b="9453"/>
          <a:stretch>
            <a:fillRect/>
          </a:stretch>
        </p:blipFill>
        <p:spPr bwMode="auto">
          <a:xfrm>
            <a:off x="1095375" y="626192"/>
            <a:ext cx="5000625" cy="2746009"/>
          </a:xfrm>
          <a:prstGeom prst="rect">
            <a:avLst/>
          </a:prstGeom>
          <a:noFill/>
          <a:ln w="9525">
            <a:noFill/>
            <a:miter lim="800000"/>
            <a:headEnd/>
            <a:tailEnd/>
          </a:ln>
        </p:spPr>
      </p:pic>
      <p:sp>
        <p:nvSpPr>
          <p:cNvPr id="324619" name="Rectangle 11"/>
          <p:cNvSpPr>
            <a:spLocks noChangeArrowheads="1"/>
          </p:cNvSpPr>
          <p:nvPr/>
        </p:nvSpPr>
        <p:spPr bwMode="auto">
          <a:xfrm>
            <a:off x="0" y="3372201"/>
            <a:ext cx="12192000" cy="3046988"/>
          </a:xfrm>
          <a:prstGeom prst="rect">
            <a:avLst/>
          </a:prstGeom>
          <a:solidFill>
            <a:schemeClr val="bg1"/>
          </a:solidFill>
          <a:ln w="9525" algn="ctr">
            <a:noFill/>
            <a:miter lim="800000"/>
          </a:ln>
          <a:effectLst/>
        </p:spPr>
        <p:txBody>
          <a:bodyPr wrap="square">
            <a:spAutoFit/>
          </a:bodyPr>
          <a:lstStyle/>
          <a:p>
            <a:r>
              <a:rPr lang="zh-CN" altLang="en-US" sz="3200" b="1" dirty="0">
                <a:solidFill>
                  <a:schemeClr val="accent2">
                    <a:lumMod val="50000"/>
                  </a:schemeClr>
                </a:solidFill>
              </a:rPr>
              <a:t>    宋太祖即位后的一天，与石守信等大将饮酒，酒兴正浓时，宋太祖说 ：“我当上皇帝全靠你们，可现在我整夜都睡不安宁。”众将忙问其故，宋太祖答道：“如果有一天，你们也被部下黄袍加身，你们也会身不由己啊。”众将知道受到猜疑，便请宋太祖指明一条生路。宋太祖让他们回家置产，享受清福。第二天，这些大将纷纷称病辞职，交出兵权。这就是</a:t>
            </a:r>
            <a:r>
              <a:rPr lang="zh-CN" altLang="en-US" sz="3200" b="1" dirty="0">
                <a:solidFill>
                  <a:srgbClr val="FF0000"/>
                </a:solidFill>
              </a:rPr>
              <a:t>“杯酒释兵权”</a:t>
            </a:r>
            <a:r>
              <a:rPr lang="zh-CN" altLang="en-US" sz="3200" b="1" dirty="0">
                <a:solidFill>
                  <a:schemeClr val="accent2">
                    <a:lumMod val="50000"/>
                  </a:schemeClr>
                </a:solidFill>
              </a:rPr>
              <a:t>故事的来历。</a:t>
            </a:r>
            <a:endParaRPr lang="zh-CN" altLang="en-US" sz="3200" b="1" dirty="0">
              <a:solidFill>
                <a:schemeClr val="accent2">
                  <a:lumMod val="50000"/>
                </a:schemeClr>
              </a:solidFill>
            </a:endParaRPr>
          </a:p>
        </p:txBody>
      </p:sp>
      <p:pic>
        <p:nvPicPr>
          <p:cNvPr id="3" name="图片 2" descr="杯酒释兵权"/>
          <p:cNvPicPr>
            <a:picLocks noChangeAspect="1"/>
          </p:cNvPicPr>
          <p:nvPr/>
        </p:nvPicPr>
        <p:blipFill rotWithShape="1">
          <a:blip r:embed="rId3" cstate="print"/>
          <a:srcRect t="4722" b="6301"/>
          <a:stretch>
            <a:fillRect/>
          </a:stretch>
        </p:blipFill>
        <p:spPr bwMode="auto">
          <a:xfrm>
            <a:off x="6096000" y="626192"/>
            <a:ext cx="5260525" cy="2746009"/>
          </a:xfrm>
          <a:prstGeom prst="rect">
            <a:avLst/>
          </a:prstGeom>
          <a:noFill/>
          <a:ln w="9525">
            <a:noFill/>
            <a:miter lim="800000"/>
            <a:headEnd/>
            <a:tailEnd/>
          </a:ln>
        </p:spPr>
      </p:pic>
      <p:sp>
        <p:nvSpPr>
          <p:cNvPr id="37890" name="Text Box 2"/>
          <p:cNvSpPr txBox="1"/>
          <p:nvPr/>
        </p:nvSpPr>
        <p:spPr>
          <a:xfrm>
            <a:off x="2441575" y="41910"/>
            <a:ext cx="6989763" cy="584200"/>
          </a:xfrm>
          <a:prstGeom prst="rect">
            <a:avLst/>
          </a:prstGeom>
          <a:noFill/>
          <a:ln w="19050" cap="flat" cmpd="sng">
            <a:solidFill>
              <a:srgbClr val="C00000"/>
            </a:solidFill>
            <a:prstDash val="solid"/>
            <a:miter/>
            <a:headEnd type="none" w="med" len="med"/>
            <a:tailEnd type="none" w="med" len="med"/>
          </a:ln>
        </p:spPr>
        <p:txBody>
          <a:bodyPr wrap="none" anchor="t">
            <a:spAutoFit/>
          </a:bodyPr>
          <a:p>
            <a:pPr latinLnBrk="1"/>
            <a:r>
              <a:rPr lang="en-US" altLang="zh-CN" sz="3200" dirty="0">
                <a:latin typeface="Times New Roman" panose="02020603050405020304" pitchFamily="18" charset="0"/>
                <a:ea typeface="黑体" panose="02010609060101010101" pitchFamily="2" charset="-122"/>
              </a:rPr>
              <a:t>1.</a:t>
            </a:r>
            <a:r>
              <a:rPr lang="zh-CN" altLang="en-US" sz="3200" dirty="0">
                <a:latin typeface="Times New Roman" panose="02020603050405020304" pitchFamily="18" charset="0"/>
                <a:ea typeface="黑体" panose="02010609060101010101" pitchFamily="2" charset="-122"/>
              </a:rPr>
              <a:t>解除禁军将领的兵权（</a:t>
            </a:r>
            <a:r>
              <a:rPr lang="zh-CN" altLang="en-US" sz="3200" dirty="0">
                <a:solidFill>
                  <a:srgbClr val="002060"/>
                </a:solidFill>
                <a:latin typeface="Times New Roman" panose="02020603050405020304" pitchFamily="18" charset="0"/>
                <a:ea typeface="黑体" panose="02010609060101010101" pitchFamily="2" charset="-122"/>
              </a:rPr>
              <a:t>杯酒释兵权</a:t>
            </a:r>
            <a:r>
              <a:rPr lang="zh-CN" altLang="en-US" sz="3200" dirty="0">
                <a:latin typeface="Times New Roman" panose="02020603050405020304" pitchFamily="18" charset="0"/>
                <a:ea typeface="黑体" panose="02010609060101010101" pitchFamily="2" charset="-122"/>
              </a:rPr>
              <a:t>）</a:t>
            </a:r>
            <a:endParaRPr lang="zh-CN" altLang="en-US" sz="3200" dirty="0">
              <a:latin typeface="Times New Roman" panose="02020603050405020304" pitchFamily="18" charset="0"/>
              <a:ea typeface="黑体" panose="02010609060101010101" pitchFamily="2" charset="-122"/>
            </a:endParaRPr>
          </a:p>
        </p:txBody>
      </p:sp>
      <p:sp>
        <p:nvSpPr>
          <p:cNvPr id="16391" name="文本框 4"/>
          <p:cNvSpPr txBox="1"/>
          <p:nvPr/>
        </p:nvSpPr>
        <p:spPr>
          <a:xfrm>
            <a:off x="0" y="41593"/>
            <a:ext cx="2441575" cy="706437"/>
          </a:xfrm>
          <a:prstGeom prst="rect">
            <a:avLst/>
          </a:prstGeom>
          <a:noFill/>
          <a:ln w="28575" cap="flat" cmpd="sng">
            <a:solidFill>
              <a:srgbClr val="C00000"/>
            </a:solidFill>
            <a:prstDash val="solid"/>
            <a:round/>
            <a:headEnd type="none" w="med" len="med"/>
            <a:tailEnd type="none" w="med" len="med"/>
          </a:ln>
        </p:spPr>
        <p:txBody>
          <a:bodyPr wrap="square" anchor="t">
            <a:spAutoFit/>
          </a:bodyPr>
          <a:p>
            <a:pPr latinLnBrk="1">
              <a:buSzTx/>
            </a:pPr>
            <a:r>
              <a:rPr lang="zh-CN" altLang="en-US" sz="4000" dirty="0">
                <a:solidFill>
                  <a:srgbClr val="0070C0"/>
                </a:solidFill>
                <a:latin typeface="黑体" panose="02010609060101010101" pitchFamily="2" charset="-122"/>
                <a:ea typeface="黑体" panose="02010609060101010101" pitchFamily="2" charset="-122"/>
                <a:sym typeface="微软雅黑" panose="020B0503020204020204" charset="-122"/>
              </a:rPr>
              <a:t>军事措施</a:t>
            </a:r>
            <a:endParaRPr lang="zh-CN" altLang="en-US">
              <a:latin typeface="Arial" panose="020B0604020202020204" pitchFamily="34" charset="0"/>
              <a:ea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500"/>
                                        <p:tgtEl>
                                          <p:spTgt spid="3"/>
                                        </p:tgtEl>
                                      </p:cBhvr>
                                    </p:animEffect>
                                  </p:childTnLst>
                                </p:cTn>
                              </p:par>
                              <p:par>
                                <p:cTn id="8" presetID="12" presetClass="entr" presetSubtype="4" fill="hold" nodeType="withEffect">
                                  <p:stCondLst>
                                    <p:cond delay="0"/>
                                  </p:stCondLst>
                                  <p:childTnLst>
                                    <p:set>
                                      <p:cBhvr>
                                        <p:cTn id="9" dur="1" fill="hold">
                                          <p:stCondLst>
                                            <p:cond delay="0"/>
                                          </p:stCondLst>
                                        </p:cTn>
                                        <p:tgtEl>
                                          <p:spTgt spid="324611"/>
                                        </p:tgtEl>
                                        <p:attrNameLst>
                                          <p:attrName>style.visibility</p:attrName>
                                        </p:attrNameLst>
                                      </p:cBhvr>
                                      <p:to>
                                        <p:strVal val="visible"/>
                                      </p:to>
                                    </p:set>
                                    <p:animEffect transition="in" filter="slide(fromBottom)">
                                      <p:cBhvr>
                                        <p:cTn id="10" dur="500"/>
                                        <p:tgtEl>
                                          <p:spTgt spid="324611"/>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24619"/>
                                        </p:tgtEl>
                                        <p:attrNameLst>
                                          <p:attrName>style.visibility</p:attrName>
                                        </p:attrNameLst>
                                      </p:cBhvr>
                                      <p:to>
                                        <p:strVal val="visible"/>
                                      </p:to>
                                    </p:set>
                                    <p:animEffect transition="in" filter="box(in)">
                                      <p:cBhvr>
                                        <p:cTn id="15" dur="2000"/>
                                        <p:tgtEl>
                                          <p:spTgt spid="3246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7890"/>
                                        </p:tgtEl>
                                        <p:attrNameLst>
                                          <p:attrName>style.visibility</p:attrName>
                                        </p:attrNameLst>
                                      </p:cBhvr>
                                      <p:to>
                                        <p:strVal val="visible"/>
                                      </p:to>
                                    </p:set>
                                    <p:animEffect transition="in" filter="blinds(horizontal)">
                                      <p:cBhvr>
                                        <p:cTn id="20" dur="500"/>
                                        <p:tgtEl>
                                          <p:spTgt spid="3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9" grpId="0" animBg="1"/>
      <p:bldP spid="37890"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pic>
        <p:nvPicPr>
          <p:cNvPr id="15361" name="图片 4" descr="将军_副本"/>
          <p:cNvPicPr>
            <a:picLocks noChangeAspect="1"/>
          </p:cNvPicPr>
          <p:nvPr/>
        </p:nvPicPr>
        <p:blipFill>
          <a:blip r:embed="rId2"/>
          <a:stretch>
            <a:fillRect/>
          </a:stretch>
        </p:blipFill>
        <p:spPr>
          <a:xfrm>
            <a:off x="2400300" y="2536825"/>
            <a:ext cx="1550988" cy="2674938"/>
          </a:xfrm>
          <a:prstGeom prst="rect">
            <a:avLst/>
          </a:prstGeom>
          <a:noFill/>
          <a:ln w="9525">
            <a:noFill/>
          </a:ln>
        </p:spPr>
      </p:pic>
      <p:sp>
        <p:nvSpPr>
          <p:cNvPr id="7" name="文本框 6"/>
          <p:cNvSpPr txBox="1"/>
          <p:nvPr/>
        </p:nvSpPr>
        <p:spPr>
          <a:xfrm>
            <a:off x="1760538" y="5376863"/>
            <a:ext cx="3254375" cy="830262"/>
          </a:xfrm>
          <a:prstGeom prst="rect">
            <a:avLst/>
          </a:prstGeom>
          <a:noFill/>
          <a:ln w="9525">
            <a:noFill/>
          </a:ln>
        </p:spPr>
        <p:txBody>
          <a:bodyPr anchor="t">
            <a:spAutoFit/>
          </a:bodyPr>
          <a:p>
            <a:pPr defTabSz="703580"/>
            <a:r>
              <a:rPr lang="zh-CN" altLang="en-US" sz="2400" b="1">
                <a:solidFill>
                  <a:srgbClr val="0000CC"/>
                </a:solidFill>
                <a:latin typeface="Calibri" panose="020F0502020204030204" pitchFamily="34" charset="0"/>
                <a:ea typeface="微软雅黑" panose="020B0503020204020204" charset="-122"/>
                <a:sym typeface="微软雅黑" panose="020B0503020204020204" charset="-122"/>
              </a:rPr>
              <a:t>使禁军将领有握兵之重，而</a:t>
            </a:r>
            <a:r>
              <a:rPr lang="zh-CN" altLang="en-US" sz="2400" b="1">
                <a:solidFill>
                  <a:srgbClr val="FF0000"/>
                </a:solidFill>
                <a:latin typeface="Calibri" panose="020F0502020204030204" pitchFamily="34" charset="0"/>
                <a:ea typeface="微软雅黑" panose="020B0503020204020204" charset="-122"/>
                <a:sym typeface="微软雅黑" panose="020B0503020204020204" charset="-122"/>
              </a:rPr>
              <a:t>无发兵之权</a:t>
            </a:r>
            <a:endParaRPr lang="zh-CN" altLang="en-US" sz="2400" b="1">
              <a:solidFill>
                <a:srgbClr val="FF0000"/>
              </a:solidFill>
              <a:latin typeface="Calibri" panose="020F0502020204030204" pitchFamily="34" charset="0"/>
              <a:ea typeface="微软雅黑" panose="020B0503020204020204" charset="-122"/>
              <a:sym typeface="微软雅黑" panose="020B0503020204020204" charset="-122"/>
            </a:endParaRPr>
          </a:p>
        </p:txBody>
      </p:sp>
      <p:grpSp>
        <p:nvGrpSpPr>
          <p:cNvPr id="11" name="组合 10"/>
          <p:cNvGrpSpPr/>
          <p:nvPr/>
        </p:nvGrpSpPr>
        <p:grpSpPr>
          <a:xfrm>
            <a:off x="5969000" y="2711450"/>
            <a:ext cx="1639888" cy="2500313"/>
            <a:chOff x="10379" y="901"/>
            <a:chExt cx="2261" cy="3883"/>
          </a:xfrm>
        </p:grpSpPr>
        <p:pic>
          <p:nvPicPr>
            <p:cNvPr id="15364" name="图片 2"/>
            <p:cNvPicPr>
              <a:picLocks noChangeAspect="1"/>
            </p:cNvPicPr>
            <p:nvPr/>
          </p:nvPicPr>
          <p:blipFill>
            <a:blip r:embed="rId3"/>
            <a:stretch>
              <a:fillRect/>
            </a:stretch>
          </p:blipFill>
          <p:spPr>
            <a:xfrm>
              <a:off x="10379" y="901"/>
              <a:ext cx="2261" cy="3883"/>
            </a:xfrm>
            <a:prstGeom prst="rect">
              <a:avLst/>
            </a:prstGeom>
            <a:noFill/>
            <a:ln w="9525">
              <a:noFill/>
            </a:ln>
          </p:spPr>
        </p:pic>
        <p:sp>
          <p:nvSpPr>
            <p:cNvPr id="15365" name="文本框 9"/>
            <p:cNvSpPr txBox="1"/>
            <p:nvPr/>
          </p:nvSpPr>
          <p:spPr>
            <a:xfrm>
              <a:off x="10649" y="4405"/>
              <a:ext cx="1736" cy="166"/>
            </a:xfrm>
            <a:prstGeom prst="rect">
              <a:avLst/>
            </a:prstGeom>
            <a:solidFill>
              <a:schemeClr val="bg1"/>
            </a:solidFill>
            <a:ln w="9525">
              <a:noFill/>
            </a:ln>
          </p:spPr>
          <p:txBody>
            <a:bodyPr anchor="t">
              <a:spAutoFit/>
            </a:bodyPr>
            <a:p>
              <a:pPr eaLnBrk="0" hangingPunct="0"/>
              <a:r>
                <a:rPr lang="en-US" altLang="zh-CN" sz="100" b="1" dirty="0">
                  <a:solidFill>
                    <a:srgbClr val="FF0000"/>
                  </a:solidFill>
                  <a:latin typeface="Arial" panose="020B0604020202020204" pitchFamily="34" charset="0"/>
                  <a:ea typeface="宋体" panose="02010600030101010101" pitchFamily="2" charset="-122"/>
                </a:rPr>
                <a:t>     </a:t>
              </a:r>
              <a:r>
                <a:rPr lang="zh-CN" altLang="en-US" sz="100" b="1" dirty="0">
                  <a:solidFill>
                    <a:srgbClr val="FF0000"/>
                  </a:solidFill>
                  <a:latin typeface="Arial" panose="020B0604020202020204" pitchFamily="34" charset="0"/>
                  <a:ea typeface="宋体" panose="02010600030101010101" pitchFamily="2" charset="-122"/>
                </a:rPr>
                <a:t>开机密码</a:t>
              </a:r>
              <a:endParaRPr lang="zh-CN" altLang="en-US" sz="100" b="1" dirty="0">
                <a:solidFill>
                  <a:srgbClr val="FF0000"/>
                </a:solidFill>
                <a:latin typeface="Arial" panose="020B0604020202020204" pitchFamily="34" charset="0"/>
                <a:ea typeface="宋体" panose="02010600030101010101" pitchFamily="2" charset="-122"/>
              </a:endParaRPr>
            </a:p>
          </p:txBody>
        </p:sp>
      </p:grpSp>
      <p:sp>
        <p:nvSpPr>
          <p:cNvPr id="12" name="文本框 11"/>
          <p:cNvSpPr txBox="1"/>
          <p:nvPr/>
        </p:nvSpPr>
        <p:spPr>
          <a:xfrm>
            <a:off x="5969000" y="5448300"/>
            <a:ext cx="5080000" cy="830263"/>
          </a:xfrm>
          <a:prstGeom prst="rect">
            <a:avLst/>
          </a:prstGeom>
          <a:noFill/>
          <a:ln w="9525">
            <a:noFill/>
          </a:ln>
        </p:spPr>
        <p:txBody>
          <a:bodyPr wrap="none" anchor="t">
            <a:spAutoFit/>
          </a:bodyPr>
          <a:p>
            <a:pPr defTabSz="703580"/>
            <a:r>
              <a:rPr lang="zh-CN" altLang="en-US" sz="2400" b="1">
                <a:solidFill>
                  <a:srgbClr val="08000C"/>
                </a:solidFill>
                <a:latin typeface="Times New Roman" panose="02020603050405020304" pitchFamily="18" charset="0"/>
                <a:ea typeface="黑体" panose="02010609060101010101" pitchFamily="2" charset="-122"/>
                <a:sym typeface="微软雅黑" panose="020B0503020204020204" charset="-122"/>
              </a:rPr>
              <a:t>“</a:t>
            </a:r>
            <a:r>
              <a:rPr lang="zh-CN" altLang="en-US" sz="2400" b="1">
                <a:solidFill>
                  <a:srgbClr val="FF0000"/>
                </a:solidFill>
                <a:latin typeface="Times New Roman" panose="02020603050405020304" pitchFamily="18" charset="0"/>
                <a:ea typeface="黑体" panose="02010609060101010101" pitchFamily="2" charset="-122"/>
                <a:sym typeface="微软雅黑" panose="020B0503020204020204" charset="-122"/>
              </a:rPr>
              <a:t>兵符</a:t>
            </a:r>
            <a:r>
              <a:rPr lang="zh-CN" altLang="en-US" sz="2400" b="1">
                <a:solidFill>
                  <a:srgbClr val="08000C"/>
                </a:solidFill>
                <a:latin typeface="Times New Roman" panose="02020603050405020304" pitchFamily="18" charset="0"/>
                <a:ea typeface="黑体" panose="02010609060101010101" pitchFamily="2" charset="-122"/>
                <a:sym typeface="微软雅黑" panose="020B0503020204020204" charset="-122"/>
              </a:rPr>
              <a:t>出于枢密院，而不得统其众；</a:t>
            </a:r>
            <a:endParaRPr lang="zh-CN" altLang="en-US" sz="2400" b="1">
              <a:solidFill>
                <a:srgbClr val="08000C"/>
              </a:solidFill>
              <a:latin typeface="Times New Roman" panose="02020603050405020304" pitchFamily="18" charset="0"/>
              <a:ea typeface="黑体" panose="02010609060101010101" pitchFamily="2" charset="-122"/>
              <a:sym typeface="微软雅黑" panose="020B0503020204020204" charset="-122"/>
            </a:endParaRPr>
          </a:p>
          <a:p>
            <a:pPr defTabSz="703580"/>
            <a:r>
              <a:rPr lang="zh-CN" altLang="en-US" sz="2400" b="1">
                <a:solidFill>
                  <a:srgbClr val="08000C"/>
                </a:solidFill>
                <a:latin typeface="Times New Roman" panose="02020603050405020304" pitchFamily="18" charset="0"/>
                <a:ea typeface="黑体" panose="02010609060101010101" pitchFamily="2" charset="-122"/>
                <a:sym typeface="微软雅黑" panose="020B0503020204020204" charset="-122"/>
              </a:rPr>
              <a:t>兵众隶于三衙，而不得专其制”。</a:t>
            </a:r>
            <a:endParaRPr lang="zh-CN" altLang="en-US" sz="2400">
              <a:latin typeface="Arial" panose="020B0604020202020204" pitchFamily="34" charset="0"/>
              <a:ea typeface="微软雅黑" panose="020B0503020204020204" charset="-122"/>
              <a:sym typeface="微软雅黑" panose="020B0503020204020204" charset="-122"/>
            </a:endParaRPr>
          </a:p>
        </p:txBody>
      </p:sp>
      <p:grpSp>
        <p:nvGrpSpPr>
          <p:cNvPr id="15367" name="组合 14"/>
          <p:cNvGrpSpPr/>
          <p:nvPr/>
        </p:nvGrpSpPr>
        <p:grpSpPr>
          <a:xfrm>
            <a:off x="8250238" y="2446338"/>
            <a:ext cx="2446337" cy="3001962"/>
            <a:chOff x="13024" y="1513"/>
            <a:chExt cx="5136" cy="6303"/>
          </a:xfrm>
        </p:grpSpPr>
        <p:pic>
          <p:nvPicPr>
            <p:cNvPr id="15368" name="图片 12"/>
            <p:cNvPicPr>
              <a:picLocks noChangeAspect="1"/>
            </p:cNvPicPr>
            <p:nvPr/>
          </p:nvPicPr>
          <p:blipFill>
            <a:blip r:embed="rId4"/>
            <a:srcRect l="38971"/>
            <a:stretch>
              <a:fillRect/>
            </a:stretch>
          </p:blipFill>
          <p:spPr>
            <a:xfrm>
              <a:off x="13024" y="1513"/>
              <a:ext cx="5136" cy="6303"/>
            </a:xfrm>
            <a:prstGeom prst="rect">
              <a:avLst/>
            </a:prstGeom>
            <a:noFill/>
            <a:ln w="9525">
              <a:noFill/>
            </a:ln>
          </p:spPr>
        </p:pic>
        <p:sp>
          <p:nvSpPr>
            <p:cNvPr id="15369" name="文本框 13"/>
            <p:cNvSpPr txBox="1"/>
            <p:nvPr/>
          </p:nvSpPr>
          <p:spPr>
            <a:xfrm>
              <a:off x="17167" y="1977"/>
              <a:ext cx="852" cy="1548"/>
            </a:xfrm>
            <a:prstGeom prst="rect">
              <a:avLst/>
            </a:prstGeom>
            <a:noFill/>
            <a:ln w="9525">
              <a:noFill/>
            </a:ln>
          </p:spPr>
          <p:txBody>
            <a:bodyPr anchor="t">
              <a:spAutoFit/>
            </a:bodyPr>
            <a:p>
              <a:pPr defTabSz="703580"/>
              <a:r>
                <a:rPr lang="zh-CN" altLang="en-US" sz="2100" b="1">
                  <a:solidFill>
                    <a:srgbClr val="FF0000"/>
                  </a:solidFill>
                  <a:latin typeface="Arial" panose="020B0604020202020204" pitchFamily="34" charset="0"/>
                  <a:ea typeface="微软雅黑" panose="020B0503020204020204" charset="-122"/>
                  <a:sym typeface="微软雅黑" panose="020B0503020204020204" charset="-122"/>
                </a:rPr>
                <a:t>皇</a:t>
              </a:r>
              <a:endParaRPr lang="zh-CN" altLang="en-US" sz="2100" b="1">
                <a:solidFill>
                  <a:srgbClr val="FF0000"/>
                </a:solidFill>
                <a:latin typeface="Arial" panose="020B0604020202020204" pitchFamily="34" charset="0"/>
                <a:ea typeface="微软雅黑" panose="020B0503020204020204" charset="-122"/>
                <a:sym typeface="微软雅黑" panose="020B0503020204020204" charset="-122"/>
              </a:endParaRPr>
            </a:p>
            <a:p>
              <a:pPr defTabSz="703580"/>
              <a:r>
                <a:rPr lang="zh-CN" altLang="en-US" sz="2100" b="1">
                  <a:solidFill>
                    <a:srgbClr val="FF0000"/>
                  </a:solidFill>
                  <a:latin typeface="Arial" panose="020B0604020202020204" pitchFamily="34" charset="0"/>
                  <a:ea typeface="微软雅黑" panose="020B0503020204020204" charset="-122"/>
                  <a:sym typeface="微软雅黑" panose="020B0503020204020204" charset="-122"/>
                </a:rPr>
                <a:t>帝</a:t>
              </a:r>
              <a:endParaRPr lang="zh-CN" altLang="en-US" sz="2100" b="1">
                <a:solidFill>
                  <a:srgbClr val="FF0000"/>
                </a:solidFill>
                <a:latin typeface="Arial" panose="020B0604020202020204" pitchFamily="34" charset="0"/>
                <a:ea typeface="微软雅黑" panose="020B0503020204020204" charset="-122"/>
                <a:sym typeface="微软雅黑" panose="020B0503020204020204" charset="-122"/>
              </a:endParaRPr>
            </a:p>
          </p:txBody>
        </p:sp>
      </p:grpSp>
      <p:sp>
        <p:nvSpPr>
          <p:cNvPr id="37891" name="Text Box 3"/>
          <p:cNvSpPr txBox="1"/>
          <p:nvPr/>
        </p:nvSpPr>
        <p:spPr>
          <a:xfrm>
            <a:off x="1760538" y="1412875"/>
            <a:ext cx="3886200" cy="584200"/>
          </a:xfrm>
          <a:prstGeom prst="rect">
            <a:avLst/>
          </a:prstGeom>
          <a:noFill/>
          <a:ln w="19050" cap="flat" cmpd="sng">
            <a:solidFill>
              <a:srgbClr val="C00000"/>
            </a:solidFill>
            <a:prstDash val="solid"/>
            <a:miter/>
            <a:headEnd type="none" w="med" len="med"/>
            <a:tailEnd type="none" w="med" len="med"/>
          </a:ln>
        </p:spPr>
        <p:txBody>
          <a:bodyPr anchor="t">
            <a:spAutoFit/>
          </a:bodyPr>
          <a:p>
            <a:pPr algn="ctr" latinLnBrk="1"/>
            <a:r>
              <a:rPr lang="en-US" altLang="zh-CN" sz="3200" dirty="0">
                <a:latin typeface="黑体" panose="02010609060101010101" pitchFamily="2" charset="-122"/>
                <a:ea typeface="黑体" panose="02010609060101010101" pitchFamily="2" charset="-122"/>
              </a:rPr>
              <a:t>2.</a:t>
            </a:r>
            <a:r>
              <a:rPr lang="zh-CN" altLang="en-US" sz="3200" dirty="0">
                <a:latin typeface="黑体" panose="02010609060101010101" pitchFamily="2" charset="-122"/>
                <a:ea typeface="黑体" panose="02010609060101010101" pitchFamily="2" charset="-122"/>
              </a:rPr>
              <a:t>控制军队调动</a:t>
            </a:r>
            <a:endParaRPr lang="zh-CN" altLang="en-US" sz="3200" dirty="0">
              <a:latin typeface="黑体" panose="02010609060101010101" pitchFamily="2" charset="-122"/>
              <a:ea typeface="黑体" panose="02010609060101010101" pitchFamily="2" charset="-122"/>
            </a:endParaRPr>
          </a:p>
        </p:txBody>
      </p:sp>
      <p:sp>
        <p:nvSpPr>
          <p:cNvPr id="15371" name="文本框 4"/>
          <p:cNvSpPr txBox="1"/>
          <p:nvPr/>
        </p:nvSpPr>
        <p:spPr>
          <a:xfrm>
            <a:off x="327025" y="623888"/>
            <a:ext cx="2441575" cy="706437"/>
          </a:xfrm>
          <a:prstGeom prst="rect">
            <a:avLst/>
          </a:prstGeom>
          <a:noFill/>
          <a:ln w="28575" cap="flat" cmpd="sng">
            <a:solidFill>
              <a:srgbClr val="C00000"/>
            </a:solidFill>
            <a:prstDash val="solid"/>
            <a:round/>
            <a:headEnd type="none" w="med" len="med"/>
            <a:tailEnd type="none" w="med" len="med"/>
          </a:ln>
        </p:spPr>
        <p:txBody>
          <a:bodyPr wrap="square" anchor="t">
            <a:spAutoFit/>
          </a:bodyPr>
          <a:p>
            <a:pPr latinLnBrk="1">
              <a:buSzTx/>
            </a:pPr>
            <a:r>
              <a:rPr lang="zh-CN" altLang="en-US" sz="4000" dirty="0">
                <a:solidFill>
                  <a:srgbClr val="0070C0"/>
                </a:solidFill>
                <a:latin typeface="黑体" panose="02010609060101010101" pitchFamily="2" charset="-122"/>
                <a:ea typeface="黑体" panose="02010609060101010101" pitchFamily="2" charset="-122"/>
                <a:sym typeface="微软雅黑" panose="020B0503020204020204" charset="-122"/>
              </a:rPr>
              <a:t>军事措施</a:t>
            </a:r>
            <a:endParaRPr lang="zh-CN" altLang="en-US">
              <a:latin typeface="Arial" panose="020B0604020202020204" pitchFamily="34" charset="0"/>
              <a:ea typeface="微软雅黑" panose="020B0503020204020204" charset="-122"/>
            </a:endParaRPr>
          </a:p>
        </p:txBody>
      </p:sp>
      <p:sp>
        <p:nvSpPr>
          <p:cNvPr id="37897" name="AutoShape 10"/>
          <p:cNvSpPr/>
          <p:nvPr/>
        </p:nvSpPr>
        <p:spPr>
          <a:xfrm>
            <a:off x="5969000" y="1028700"/>
            <a:ext cx="304800" cy="1143000"/>
          </a:xfrm>
          <a:prstGeom prst="leftBrace">
            <a:avLst>
              <a:gd name="adj1" fmla="val 0"/>
              <a:gd name="adj2" fmla="val 50000"/>
            </a:avLst>
          </a:prstGeom>
          <a:noFill/>
          <a:ln w="19050" cap="flat" cmpd="sng">
            <a:solidFill>
              <a:srgbClr val="FF0000"/>
            </a:solidFill>
            <a:prstDash val="solid"/>
            <a:round/>
            <a:headEnd type="none" w="med" len="med"/>
            <a:tailEnd type="none" w="med" len="med"/>
          </a:ln>
        </p:spPr>
        <p:txBody>
          <a:bodyPr wrap="none" anchor="ctr"/>
          <a:p>
            <a:pPr latinLnBrk="1"/>
            <a:endParaRPr lang="zh-CN" altLang="en-US" dirty="0">
              <a:latin typeface="黑体" panose="02010609060101010101" pitchFamily="2" charset="-122"/>
              <a:ea typeface="黑体" panose="02010609060101010101" pitchFamily="2" charset="-122"/>
            </a:endParaRPr>
          </a:p>
        </p:txBody>
      </p:sp>
      <p:sp>
        <p:nvSpPr>
          <p:cNvPr id="37892" name="Text Box 4"/>
          <p:cNvSpPr txBox="1"/>
          <p:nvPr/>
        </p:nvSpPr>
        <p:spPr>
          <a:xfrm>
            <a:off x="6518275" y="828675"/>
            <a:ext cx="2895600" cy="584200"/>
          </a:xfrm>
          <a:prstGeom prst="rect">
            <a:avLst/>
          </a:prstGeom>
          <a:noFill/>
          <a:ln w="19050" cap="flat" cmpd="sng">
            <a:solidFill>
              <a:srgbClr val="FF0000"/>
            </a:solidFill>
            <a:prstDash val="solid"/>
            <a:miter/>
            <a:headEnd type="none" w="med" len="med"/>
            <a:tailEnd type="none" w="med" len="med"/>
          </a:ln>
        </p:spPr>
        <p:txBody>
          <a:bodyPr anchor="t">
            <a:spAutoFit/>
          </a:bodyPr>
          <a:p>
            <a:pPr latinLnBrk="1"/>
            <a:r>
              <a:rPr lang="zh-CN" altLang="en-US" sz="3200" dirty="0">
                <a:latin typeface="黑体" panose="02010609060101010101" pitchFamily="2" charset="-122"/>
                <a:ea typeface="黑体" panose="02010609060101010101" pitchFamily="2" charset="-122"/>
              </a:rPr>
              <a:t>调兵权</a:t>
            </a:r>
            <a:r>
              <a:rPr lang="en-US" altLang="zh-CN" sz="3200" dirty="0">
                <a:latin typeface="黑体" panose="02010609060101010101" pitchFamily="2" charset="-122"/>
                <a:ea typeface="黑体" panose="02010609060101010101" pitchFamily="2" charset="-122"/>
              </a:rPr>
              <a:t>:</a:t>
            </a:r>
            <a:r>
              <a:rPr lang="zh-CN" altLang="en-US" sz="3200" dirty="0">
                <a:latin typeface="黑体" panose="02010609060101010101" pitchFamily="2" charset="-122"/>
                <a:ea typeface="黑体" panose="02010609060101010101" pitchFamily="2" charset="-122"/>
              </a:rPr>
              <a:t>枢密院</a:t>
            </a:r>
            <a:endParaRPr lang="zh-CN" altLang="en-US" sz="3200" dirty="0">
              <a:latin typeface="黑体" panose="02010609060101010101" pitchFamily="2" charset="-122"/>
              <a:ea typeface="黑体" panose="02010609060101010101" pitchFamily="2" charset="-122"/>
            </a:endParaRPr>
          </a:p>
        </p:txBody>
      </p:sp>
      <p:sp>
        <p:nvSpPr>
          <p:cNvPr id="37893" name="Text Box 5"/>
          <p:cNvSpPr txBox="1"/>
          <p:nvPr/>
        </p:nvSpPr>
        <p:spPr>
          <a:xfrm>
            <a:off x="6518275" y="1695450"/>
            <a:ext cx="1905000" cy="584200"/>
          </a:xfrm>
          <a:prstGeom prst="rect">
            <a:avLst/>
          </a:prstGeom>
          <a:noFill/>
          <a:ln w="19050" cap="flat" cmpd="sng">
            <a:solidFill>
              <a:srgbClr val="FF0000"/>
            </a:solidFill>
            <a:prstDash val="solid"/>
            <a:miter/>
            <a:headEnd type="none" w="med" len="med"/>
            <a:tailEnd type="none" w="med" len="med"/>
          </a:ln>
        </p:spPr>
        <p:txBody>
          <a:bodyPr anchor="t">
            <a:spAutoFit/>
          </a:bodyPr>
          <a:p>
            <a:pPr algn="ctr" latinLnBrk="1"/>
            <a:r>
              <a:rPr lang="zh-CN" altLang="en-US" sz="3200" dirty="0">
                <a:latin typeface="黑体" panose="02010609060101010101" pitchFamily="2" charset="-122"/>
                <a:ea typeface="黑体" panose="02010609060101010101" pitchFamily="2" charset="-122"/>
              </a:rPr>
              <a:t>统领权</a:t>
            </a:r>
            <a:endParaRPr lang="zh-CN" altLang="en-US" sz="3200" dirty="0">
              <a:latin typeface="黑体" panose="02010609060101010101" pitchFamily="2" charset="-122"/>
              <a:ea typeface="黑体" panose="0201060906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ppt_x</p:attrName>
                                        </p:attrNameLst>
                                      </p:cBhvr>
                                      <p:tavLst>
                                        <p:tav tm="0">
                                          <p:val>
                                            <p:strVal val="0-#ppt_w/2"/>
                                          </p:val>
                                        </p:tav>
                                        <p:tav tm="100000">
                                          <p:val>
                                            <p:strVal val="#ppt_x"/>
                                          </p:val>
                                        </p:tav>
                                      </p:tavLst>
                                    </p:anim>
                                    <p:anim calcmode="lin" valueType="num">
                                      <p:cBhvr>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7891"/>
                                        </p:tgtEl>
                                        <p:attrNameLst>
                                          <p:attrName>style.visibility</p:attrName>
                                        </p:attrNameLst>
                                      </p:cBhvr>
                                      <p:to>
                                        <p:strVal val="visible"/>
                                      </p:to>
                                    </p:set>
                                    <p:animEffect transition="in" filter="blinds(horizontal)">
                                      <p:cBhvr>
                                        <p:cTn id="23" dur="500"/>
                                        <p:tgtEl>
                                          <p:spTgt spid="3789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7897"/>
                                        </p:tgtEl>
                                        <p:attrNameLst>
                                          <p:attrName>style.visibility</p:attrName>
                                        </p:attrNameLst>
                                      </p:cBhvr>
                                      <p:to>
                                        <p:strVal val="visible"/>
                                      </p:to>
                                    </p:set>
                                    <p:animEffect transition="in" filter="blinds(horizontal)">
                                      <p:cBhvr>
                                        <p:cTn id="28" dur="500"/>
                                        <p:tgtEl>
                                          <p:spTgt spid="3789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7892"/>
                                        </p:tgtEl>
                                        <p:attrNameLst>
                                          <p:attrName>style.visibility</p:attrName>
                                        </p:attrNameLst>
                                      </p:cBhvr>
                                      <p:to>
                                        <p:strVal val="visible"/>
                                      </p:to>
                                    </p:set>
                                    <p:animEffect transition="in" filter="blinds(horizontal)">
                                      <p:cBhvr>
                                        <p:cTn id="33" dur="500"/>
                                        <p:tgtEl>
                                          <p:spTgt spid="3789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7893"/>
                                        </p:tgtEl>
                                        <p:attrNameLst>
                                          <p:attrName>style.visibility</p:attrName>
                                        </p:attrNameLst>
                                      </p:cBhvr>
                                      <p:to>
                                        <p:strVal val="visible"/>
                                      </p:to>
                                    </p:set>
                                    <p:animEffect transition="in" filter="blinds(horizontal)">
                                      <p:cBhvr>
                                        <p:cTn id="36"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37891" grpId="0" bldLvl="0" animBg="1"/>
      <p:bldP spid="37897" grpId="0" bldLvl="0" animBg="1"/>
      <p:bldP spid="37892" grpId="0" bldLvl="0" animBg="1"/>
      <p:bldP spid="3789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8194" name="文本框 1"/>
          <p:cNvSpPr txBox="1"/>
          <p:nvPr/>
        </p:nvSpPr>
        <p:spPr>
          <a:xfrm>
            <a:off x="1076325" y="3152775"/>
            <a:ext cx="5516563" cy="552450"/>
          </a:xfrm>
          <a:prstGeom prst="rect">
            <a:avLst/>
          </a:prstGeom>
          <a:noFill/>
          <a:ln w="9525">
            <a:noFill/>
          </a:ln>
        </p:spPr>
        <p:txBody>
          <a:bodyPr wrap="none" anchor="t">
            <a:spAutoFit/>
          </a:bodyPr>
          <a:p>
            <a:r>
              <a:rPr lang="zh-CN" altLang="en-US" sz="3000" b="1" dirty="0">
                <a:latin typeface="微软雅黑" panose="020B0503020204020204" charset="-122"/>
                <a:ea typeface="微软雅黑" panose="020B0503020204020204" charset="-122"/>
                <a:sym typeface="宋体" panose="02010600030101010101" pitchFamily="2" charset="-122"/>
              </a:rPr>
              <a:t>经常调换军队将领，</a:t>
            </a:r>
            <a:r>
              <a:rPr lang="zh-CN" altLang="en-US" sz="3000" b="1" dirty="0">
                <a:solidFill>
                  <a:srgbClr val="FF0000"/>
                </a:solidFill>
                <a:latin typeface="微软雅黑" panose="020B0503020204020204" charset="-122"/>
                <a:ea typeface="微软雅黑" panose="020B0503020204020204" charset="-122"/>
                <a:sym typeface="宋体" panose="02010600030101010101" pitchFamily="2" charset="-122"/>
              </a:rPr>
              <a:t>定期换防</a:t>
            </a:r>
            <a:r>
              <a:rPr lang="zh-CN" altLang="en-US" sz="3000" b="1" dirty="0">
                <a:latin typeface="微软雅黑" panose="020B0503020204020204" charset="-122"/>
                <a:ea typeface="微软雅黑" panose="020B0503020204020204" charset="-122"/>
                <a:sym typeface="宋体" panose="02010600030101010101" pitchFamily="2" charset="-122"/>
              </a:rPr>
              <a:t>。</a:t>
            </a:r>
            <a:endParaRPr lang="zh-CN" altLang="en-US" sz="3000" dirty="0">
              <a:latin typeface="微软雅黑" panose="020B0503020204020204" charset="-122"/>
              <a:ea typeface="微软雅黑" panose="020B0503020204020204" charset="-122"/>
            </a:endParaRPr>
          </a:p>
        </p:txBody>
      </p:sp>
      <p:sp>
        <p:nvSpPr>
          <p:cNvPr id="4" name="椭圆 3"/>
          <p:cNvSpPr/>
          <p:nvPr/>
        </p:nvSpPr>
        <p:spPr>
          <a:xfrm>
            <a:off x="6867525" y="1436688"/>
            <a:ext cx="2254250" cy="1700213"/>
          </a:xfrm>
          <a:prstGeom prst="ellipse">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lvl1pPr eaLnBrk="0" hangingPunct="0">
              <a:spcBef>
                <a:spcPct val="20000"/>
              </a:spcBef>
              <a:buChar char="•"/>
              <a:defRPr sz="2000">
                <a:solidFill>
                  <a:schemeClr val="tx1"/>
                </a:solidFill>
                <a:latin typeface="Arial" panose="020B0604020202020204" pitchFamily="34" charset="0"/>
                <a:ea typeface="微软雅黑" panose="020B0503020204020204" charset="-122"/>
              </a:defRPr>
            </a:lvl1pPr>
            <a:lvl2pPr eaLnBrk="0" hangingPunct="0">
              <a:spcBef>
                <a:spcPct val="20000"/>
              </a:spcBef>
              <a:buChar char="–"/>
              <a:defRPr sz="2000">
                <a:solidFill>
                  <a:schemeClr val="tx1"/>
                </a:solidFill>
                <a:latin typeface="Arial" panose="020B0604020202020204" pitchFamily="34" charset="0"/>
                <a:ea typeface="微软雅黑" panose="020B0503020204020204" charset="-122"/>
              </a:defRPr>
            </a:lvl2pPr>
            <a:lvl3pPr eaLnBrk="0" hangingPunct="0">
              <a:spcBef>
                <a:spcPct val="20000"/>
              </a:spcBef>
              <a:buChar char="•"/>
              <a:defRPr sz="1600">
                <a:solidFill>
                  <a:schemeClr val="tx1"/>
                </a:solidFill>
                <a:latin typeface="Arial" panose="020B0604020202020204" pitchFamily="34" charset="0"/>
                <a:ea typeface="微软雅黑" panose="020B0503020204020204" charset="-122"/>
              </a:defRPr>
            </a:lvl3pPr>
            <a:lvl4pPr eaLnBrk="0" hangingPunct="0">
              <a:spcBef>
                <a:spcPct val="20000"/>
              </a:spcBef>
              <a:buChar char="–"/>
              <a:defRPr sz="1400">
                <a:solidFill>
                  <a:schemeClr val="tx1"/>
                </a:solidFill>
                <a:latin typeface="Arial" panose="020B0604020202020204" pitchFamily="34" charset="0"/>
                <a:ea typeface="微软雅黑" panose="020B0503020204020204" charset="-122"/>
              </a:defRPr>
            </a:lvl4pPr>
            <a:lvl5pPr eaLnBrk="0" hangingPunct="0">
              <a:spcBef>
                <a:spcPct val="20000"/>
              </a:spcBef>
              <a:buChar char="»"/>
              <a:defRPr sz="1400">
                <a:solidFill>
                  <a:schemeClr val="tx1"/>
                </a:solidFill>
                <a:latin typeface="Arial" panose="020B0604020202020204" pitchFamily="34" charset="0"/>
                <a:ea typeface="微软雅黑" panose="020B0503020204020204" charset="-122"/>
              </a:defRPr>
            </a:lvl5pPr>
            <a:lvl6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6pPr>
            <a:lvl7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7pPr>
            <a:lvl8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8pPr>
            <a:lvl9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9pPr>
          </a:lstStyle>
          <a:p>
            <a:pPr algn="ctr" defTabSz="703580" rtl="0" eaLnBrk="1" fontAlgn="auto" hangingPunct="1">
              <a:spcBef>
                <a:spcPct val="0"/>
              </a:spcBef>
              <a:buNone/>
              <a:defRPr/>
            </a:pPr>
            <a:r>
              <a:rPr lang="zh-CN" altLang="en-US" sz="2385" b="1" strike="noStrike" noProof="1">
                <a:solidFill>
                  <a:srgbClr val="00B050"/>
                </a:solidFill>
                <a:latin typeface="隶书" pitchFamily="49" charset="-122"/>
                <a:ea typeface="隶书" pitchFamily="49" charset="-122"/>
                <a:sym typeface="+mn-ea"/>
              </a:rPr>
              <a:t>军队驻防地</a:t>
            </a:r>
            <a:endParaRPr lang="zh-CN" altLang="en-US" sz="2385" b="1" strike="noStrike" noProof="1">
              <a:solidFill>
                <a:srgbClr val="00B050"/>
              </a:solidFill>
              <a:latin typeface="隶书" pitchFamily="49" charset="-122"/>
              <a:ea typeface="隶书" pitchFamily="49" charset="-122"/>
              <a:sym typeface="+mn-ea"/>
            </a:endParaRPr>
          </a:p>
        </p:txBody>
      </p:sp>
      <p:sp>
        <p:nvSpPr>
          <p:cNvPr id="6" name="椭圆 5"/>
          <p:cNvSpPr/>
          <p:nvPr/>
        </p:nvSpPr>
        <p:spPr>
          <a:xfrm>
            <a:off x="1449388" y="4019550"/>
            <a:ext cx="2617788" cy="1382713"/>
          </a:xfrm>
          <a:prstGeom prst="ellipse">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lvl1pPr eaLnBrk="0" hangingPunct="0">
              <a:spcBef>
                <a:spcPct val="20000"/>
              </a:spcBef>
              <a:buChar char="•"/>
              <a:defRPr sz="2000">
                <a:solidFill>
                  <a:schemeClr val="tx1"/>
                </a:solidFill>
                <a:latin typeface="Arial" panose="020B0604020202020204" pitchFamily="34" charset="0"/>
                <a:ea typeface="微软雅黑" panose="020B0503020204020204" charset="-122"/>
              </a:defRPr>
            </a:lvl1pPr>
            <a:lvl2pPr eaLnBrk="0" hangingPunct="0">
              <a:spcBef>
                <a:spcPct val="20000"/>
              </a:spcBef>
              <a:buChar char="–"/>
              <a:defRPr sz="2000">
                <a:solidFill>
                  <a:schemeClr val="tx1"/>
                </a:solidFill>
                <a:latin typeface="Arial" panose="020B0604020202020204" pitchFamily="34" charset="0"/>
                <a:ea typeface="微软雅黑" panose="020B0503020204020204" charset="-122"/>
              </a:defRPr>
            </a:lvl2pPr>
            <a:lvl3pPr eaLnBrk="0" hangingPunct="0">
              <a:spcBef>
                <a:spcPct val="20000"/>
              </a:spcBef>
              <a:buChar char="•"/>
              <a:defRPr sz="1600">
                <a:solidFill>
                  <a:schemeClr val="tx1"/>
                </a:solidFill>
                <a:latin typeface="Arial" panose="020B0604020202020204" pitchFamily="34" charset="0"/>
                <a:ea typeface="微软雅黑" panose="020B0503020204020204" charset="-122"/>
              </a:defRPr>
            </a:lvl3pPr>
            <a:lvl4pPr eaLnBrk="0" hangingPunct="0">
              <a:spcBef>
                <a:spcPct val="20000"/>
              </a:spcBef>
              <a:buChar char="–"/>
              <a:defRPr sz="1400">
                <a:solidFill>
                  <a:schemeClr val="tx1"/>
                </a:solidFill>
                <a:latin typeface="Arial" panose="020B0604020202020204" pitchFamily="34" charset="0"/>
                <a:ea typeface="微软雅黑" panose="020B0503020204020204" charset="-122"/>
              </a:defRPr>
            </a:lvl4pPr>
            <a:lvl5pPr eaLnBrk="0" hangingPunct="0">
              <a:spcBef>
                <a:spcPct val="20000"/>
              </a:spcBef>
              <a:buChar char="»"/>
              <a:defRPr sz="1400">
                <a:solidFill>
                  <a:schemeClr val="tx1"/>
                </a:solidFill>
                <a:latin typeface="Arial" panose="020B0604020202020204" pitchFamily="34" charset="0"/>
                <a:ea typeface="微软雅黑" panose="020B0503020204020204" charset="-122"/>
              </a:defRPr>
            </a:lvl5pPr>
            <a:lvl6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6pPr>
            <a:lvl7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7pPr>
            <a:lvl8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8pPr>
            <a:lvl9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9pPr>
          </a:lstStyle>
          <a:p>
            <a:pPr algn="ctr" defTabSz="703580" rtl="0" eaLnBrk="1" fontAlgn="auto" hangingPunct="1">
              <a:spcBef>
                <a:spcPct val="0"/>
              </a:spcBef>
              <a:buNone/>
              <a:defRPr/>
            </a:pPr>
            <a:r>
              <a:rPr lang="zh-CN" altLang="en-US" sz="2385" b="1" strike="noStrike" noProof="1">
                <a:solidFill>
                  <a:srgbClr val="00B050"/>
                </a:solidFill>
                <a:latin typeface="隶书" pitchFamily="49" charset="-122"/>
                <a:ea typeface="隶书" pitchFamily="49" charset="-122"/>
                <a:sym typeface="+mn-ea"/>
              </a:rPr>
              <a:t>军队驻防地</a:t>
            </a:r>
            <a:endParaRPr lang="zh-CN" altLang="en-US" sz="2385" b="1" strike="noStrike" noProof="1">
              <a:solidFill>
                <a:srgbClr val="00B050"/>
              </a:solidFill>
              <a:latin typeface="隶书" pitchFamily="49" charset="-122"/>
              <a:ea typeface="隶书" pitchFamily="49" charset="-122"/>
              <a:sym typeface="+mn-ea"/>
            </a:endParaRPr>
          </a:p>
        </p:txBody>
      </p:sp>
      <p:sp>
        <p:nvSpPr>
          <p:cNvPr id="7" name="椭圆 6"/>
          <p:cNvSpPr/>
          <p:nvPr/>
        </p:nvSpPr>
        <p:spPr>
          <a:xfrm>
            <a:off x="6342063" y="4019550"/>
            <a:ext cx="2360613" cy="1595438"/>
          </a:xfrm>
          <a:prstGeom prst="ellipse">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lvl1pPr eaLnBrk="0" hangingPunct="0">
              <a:spcBef>
                <a:spcPct val="20000"/>
              </a:spcBef>
              <a:buChar char="•"/>
              <a:defRPr sz="2000">
                <a:solidFill>
                  <a:schemeClr val="tx1"/>
                </a:solidFill>
                <a:latin typeface="Arial" panose="020B0604020202020204" pitchFamily="34" charset="0"/>
                <a:ea typeface="微软雅黑" panose="020B0503020204020204" charset="-122"/>
              </a:defRPr>
            </a:lvl1pPr>
            <a:lvl2pPr eaLnBrk="0" hangingPunct="0">
              <a:spcBef>
                <a:spcPct val="20000"/>
              </a:spcBef>
              <a:buChar char="–"/>
              <a:defRPr sz="2000">
                <a:solidFill>
                  <a:schemeClr val="tx1"/>
                </a:solidFill>
                <a:latin typeface="Arial" panose="020B0604020202020204" pitchFamily="34" charset="0"/>
                <a:ea typeface="微软雅黑" panose="020B0503020204020204" charset="-122"/>
              </a:defRPr>
            </a:lvl2pPr>
            <a:lvl3pPr eaLnBrk="0" hangingPunct="0">
              <a:spcBef>
                <a:spcPct val="20000"/>
              </a:spcBef>
              <a:buChar char="•"/>
              <a:defRPr sz="1600">
                <a:solidFill>
                  <a:schemeClr val="tx1"/>
                </a:solidFill>
                <a:latin typeface="Arial" panose="020B0604020202020204" pitchFamily="34" charset="0"/>
                <a:ea typeface="微软雅黑" panose="020B0503020204020204" charset="-122"/>
              </a:defRPr>
            </a:lvl3pPr>
            <a:lvl4pPr eaLnBrk="0" hangingPunct="0">
              <a:spcBef>
                <a:spcPct val="20000"/>
              </a:spcBef>
              <a:buChar char="–"/>
              <a:defRPr sz="1400">
                <a:solidFill>
                  <a:schemeClr val="tx1"/>
                </a:solidFill>
                <a:latin typeface="Arial" panose="020B0604020202020204" pitchFamily="34" charset="0"/>
                <a:ea typeface="微软雅黑" panose="020B0503020204020204" charset="-122"/>
              </a:defRPr>
            </a:lvl4pPr>
            <a:lvl5pPr eaLnBrk="0" hangingPunct="0">
              <a:spcBef>
                <a:spcPct val="20000"/>
              </a:spcBef>
              <a:buChar char="»"/>
              <a:defRPr sz="1400">
                <a:solidFill>
                  <a:schemeClr val="tx1"/>
                </a:solidFill>
                <a:latin typeface="Arial" panose="020B0604020202020204" pitchFamily="34" charset="0"/>
                <a:ea typeface="微软雅黑" panose="020B0503020204020204" charset="-122"/>
              </a:defRPr>
            </a:lvl5pPr>
            <a:lvl6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6pPr>
            <a:lvl7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7pPr>
            <a:lvl8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8pPr>
            <a:lvl9pPr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9pPr>
          </a:lstStyle>
          <a:p>
            <a:pPr algn="ctr" defTabSz="703580" rtl="0" eaLnBrk="1" fontAlgn="auto" hangingPunct="1">
              <a:spcBef>
                <a:spcPct val="0"/>
              </a:spcBef>
              <a:buNone/>
              <a:defRPr/>
            </a:pPr>
            <a:r>
              <a:rPr lang="zh-CN" altLang="en-US" sz="2385" b="1" strike="noStrike" noProof="1">
                <a:solidFill>
                  <a:srgbClr val="00B050"/>
                </a:solidFill>
                <a:latin typeface="隶书" pitchFamily="49" charset="-122"/>
                <a:ea typeface="隶书" pitchFamily="49" charset="-122"/>
                <a:sym typeface="+mn-ea"/>
              </a:rPr>
              <a:t>军队驻防地</a:t>
            </a:r>
            <a:endParaRPr lang="zh-CN" altLang="en-US" sz="2385" b="1" strike="noStrike" noProof="1">
              <a:solidFill>
                <a:srgbClr val="00B050"/>
              </a:solidFill>
              <a:latin typeface="隶书" pitchFamily="49" charset="-122"/>
              <a:ea typeface="隶书" pitchFamily="49" charset="-122"/>
              <a:sym typeface="+mn-ea"/>
            </a:endParaRPr>
          </a:p>
        </p:txBody>
      </p:sp>
      <p:sp>
        <p:nvSpPr>
          <p:cNvPr id="226" name=" 226"/>
          <p:cNvSpPr/>
          <p:nvPr/>
        </p:nvSpPr>
        <p:spPr>
          <a:xfrm>
            <a:off x="2149475" y="4116388"/>
            <a:ext cx="1322388" cy="1049338"/>
          </a:xfrm>
          <a:custGeom>
            <a:avLst/>
            <a:gdLst>
              <a:gd name="connsiteX0" fmla="*/ 1846300 w 4171682"/>
              <a:gd name="connsiteY0" fmla="*/ 0 h 3589654"/>
              <a:gd name="connsiteX1" fmla="*/ 2325378 w 4171682"/>
              <a:gd name="connsiteY1" fmla="*/ 0 h 3589654"/>
              <a:gd name="connsiteX2" fmla="*/ 4171682 w 4171682"/>
              <a:gd name="connsiteY2" fmla="*/ 3183284 h 3589654"/>
              <a:gd name="connsiteX3" fmla="*/ 3937064 w 4171682"/>
              <a:gd name="connsiteY3" fmla="*/ 3589654 h 3589654"/>
              <a:gd name="connsiteX4" fmla="*/ 234622 w 4171682"/>
              <a:gd name="connsiteY4" fmla="*/ 3589654 h 3589654"/>
              <a:gd name="connsiteX5" fmla="*/ 0 w 4171682"/>
              <a:gd name="connsiteY5" fmla="*/ 3183277 h 358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1682" h="3589654">
                <a:moveTo>
                  <a:pt x="1846300" y="0"/>
                </a:moveTo>
                <a:lnTo>
                  <a:pt x="2325378" y="0"/>
                </a:lnTo>
                <a:lnTo>
                  <a:pt x="4171682" y="3183284"/>
                </a:lnTo>
                <a:lnTo>
                  <a:pt x="3937064" y="3589654"/>
                </a:lnTo>
                <a:lnTo>
                  <a:pt x="234622" y="3589654"/>
                </a:lnTo>
                <a:lnTo>
                  <a:pt x="0" y="3183277"/>
                </a:lnTo>
                <a:close/>
              </a:path>
            </a:pathLst>
          </a:cu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anchor="ctr"/>
          <a:lstStyle>
            <a:lvl1pPr eaLnBrk="0" hangingPunct="0">
              <a:spcBef>
                <a:spcPct val="20000"/>
              </a:spcBef>
              <a:buChar char="•"/>
              <a:defRPr sz="2000">
                <a:solidFill>
                  <a:schemeClr val="tx1"/>
                </a:solidFill>
                <a:latin typeface="Arial" panose="020B0604020202020204" pitchFamily="34" charset="0"/>
                <a:ea typeface="微软雅黑" panose="020B0503020204020204" charset="-122"/>
              </a:defRPr>
            </a:lvl1pPr>
            <a:lvl2pPr indent="-285750" eaLnBrk="0" hangingPunct="0">
              <a:spcBef>
                <a:spcPct val="20000"/>
              </a:spcBef>
              <a:buChar char="–"/>
              <a:defRPr sz="2000">
                <a:solidFill>
                  <a:schemeClr val="tx1"/>
                </a:solidFill>
                <a:latin typeface="Arial" panose="020B0604020202020204" pitchFamily="34" charset="0"/>
                <a:ea typeface="微软雅黑" panose="020B0503020204020204" charset="-122"/>
              </a:defRPr>
            </a:lvl2pPr>
            <a:lvl3pPr indent="-228600" eaLnBrk="0" hangingPunct="0">
              <a:spcBef>
                <a:spcPct val="20000"/>
              </a:spcBef>
              <a:buChar char="•"/>
              <a:defRPr sz="1600">
                <a:solidFill>
                  <a:schemeClr val="tx1"/>
                </a:solidFill>
                <a:latin typeface="Arial" panose="020B0604020202020204" pitchFamily="34" charset="0"/>
                <a:ea typeface="微软雅黑" panose="020B0503020204020204" charset="-122"/>
              </a:defRPr>
            </a:lvl3pPr>
            <a:lvl4pPr indent="-228600" eaLnBrk="0" hangingPunct="0">
              <a:spcBef>
                <a:spcPct val="20000"/>
              </a:spcBef>
              <a:buChar char="–"/>
              <a:defRPr sz="1400">
                <a:solidFill>
                  <a:schemeClr val="tx1"/>
                </a:solidFill>
                <a:latin typeface="Arial" panose="020B0604020202020204" pitchFamily="34" charset="0"/>
                <a:ea typeface="微软雅黑" panose="020B0503020204020204" charset="-122"/>
              </a:defRPr>
            </a:lvl4pPr>
            <a:lvl5pPr indent="-228600" eaLnBrk="0" hangingPunct="0">
              <a:spcBef>
                <a:spcPct val="20000"/>
              </a:spcBef>
              <a:buChar char="»"/>
              <a:defRPr sz="1400">
                <a:solidFill>
                  <a:schemeClr val="tx1"/>
                </a:solidFill>
                <a:latin typeface="Arial" panose="020B0604020202020204" pitchFamily="34" charset="0"/>
                <a:ea typeface="微软雅黑" panose="020B0503020204020204" charset="-122"/>
              </a:defRPr>
            </a:lvl5pPr>
            <a:lvl6pPr indent="-228600"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6pPr>
            <a:lvl7pPr indent="-228600"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7pPr>
            <a:lvl8pPr indent="-228600"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8pPr>
            <a:lvl9pPr indent="-228600" eaLnBrk="0" fontAlgn="base" hangingPunct="0">
              <a:spcBef>
                <a:spcPct val="20000"/>
              </a:spcBef>
              <a:spcAft>
                <a:spcPct val="0"/>
              </a:spcAft>
              <a:buChar char="»"/>
              <a:defRPr sz="1400">
                <a:solidFill>
                  <a:schemeClr val="tx1"/>
                </a:solidFill>
                <a:latin typeface="Arial" panose="020B0604020202020204" pitchFamily="34" charset="0"/>
                <a:ea typeface="微软雅黑" panose="020B0503020204020204" charset="-122"/>
              </a:defRPr>
            </a:lvl9pPr>
          </a:lstStyle>
          <a:p>
            <a:pPr algn="ctr" defTabSz="703580" rtl="0" eaLnBrk="1" fontAlgn="auto" hangingPunct="1">
              <a:spcBef>
                <a:spcPct val="0"/>
              </a:spcBef>
              <a:buNone/>
              <a:defRPr/>
            </a:pPr>
            <a:r>
              <a:rPr lang="zh-CN" altLang="en-US" sz="2385" b="1" strike="noStrike" noProof="1">
                <a:solidFill>
                  <a:srgbClr val="FF0000"/>
                </a:solidFill>
                <a:latin typeface="黑体" panose="02010609060101010101" pitchFamily="2" charset="-122"/>
                <a:ea typeface="黑体" panose="02010609060101010101" pitchFamily="2" charset="-122"/>
                <a:sym typeface="+mn-ea"/>
              </a:rPr>
              <a:t>将</a:t>
            </a:r>
            <a:endParaRPr lang="zh-CN" altLang="en-US" sz="2385" b="1" strike="noStrike" noProof="1">
              <a:solidFill>
                <a:srgbClr val="FF0000"/>
              </a:solidFill>
              <a:latin typeface="黑体" panose="02010609060101010101" pitchFamily="2" charset="-122"/>
              <a:ea typeface="黑体" panose="02010609060101010101" pitchFamily="2" charset="-122"/>
              <a:sym typeface="+mn-ea"/>
            </a:endParaRPr>
          </a:p>
        </p:txBody>
      </p:sp>
      <p:sp>
        <p:nvSpPr>
          <p:cNvPr id="16390" name="文本框 1"/>
          <p:cNvSpPr txBox="1"/>
          <p:nvPr/>
        </p:nvSpPr>
        <p:spPr>
          <a:xfrm>
            <a:off x="1371600" y="2028825"/>
            <a:ext cx="4316413" cy="922338"/>
          </a:xfrm>
          <a:prstGeom prst="rect">
            <a:avLst/>
          </a:prstGeom>
          <a:noFill/>
          <a:ln w="9525">
            <a:noFill/>
          </a:ln>
        </p:spPr>
        <p:txBody>
          <a:bodyPr anchor="t">
            <a:spAutoFit/>
          </a:bodyPr>
          <a:p>
            <a:pPr defTabSz="703580"/>
            <a:r>
              <a:rPr lang="zh-CN" altLang="en-US" sz="2700" b="1">
                <a:solidFill>
                  <a:srgbClr val="0000FF"/>
                </a:solidFill>
                <a:latin typeface="Times New Roman" panose="02020603050405020304" pitchFamily="18" charset="0"/>
                <a:ea typeface="黑体" panose="02010609060101010101" pitchFamily="2" charset="-122"/>
                <a:sym typeface="微软雅黑" panose="020B0503020204020204" charset="-122"/>
              </a:rPr>
              <a:t>“天下营兵，纵横交互，</a:t>
            </a:r>
            <a:endParaRPr lang="zh-CN" altLang="en-US" sz="2700" b="1">
              <a:solidFill>
                <a:srgbClr val="0000FF"/>
              </a:solidFill>
              <a:latin typeface="Times New Roman" panose="02020603050405020304" pitchFamily="18" charset="0"/>
              <a:ea typeface="黑体" panose="02010609060101010101" pitchFamily="2" charset="-122"/>
              <a:sym typeface="微软雅黑" panose="020B0503020204020204" charset="-122"/>
            </a:endParaRPr>
          </a:p>
          <a:p>
            <a:pPr defTabSz="703580"/>
            <a:r>
              <a:rPr lang="zh-CN" altLang="en-US" sz="2700" b="1">
                <a:solidFill>
                  <a:srgbClr val="0000FF"/>
                </a:solidFill>
                <a:latin typeface="Times New Roman" panose="02020603050405020304" pitchFamily="18" charset="0"/>
                <a:ea typeface="黑体" panose="02010609060101010101" pitchFamily="2" charset="-122"/>
                <a:sym typeface="微软雅黑" panose="020B0503020204020204" charset="-122"/>
              </a:rPr>
              <a:t>移换屯驻，不使常在一处”</a:t>
            </a:r>
            <a:endParaRPr lang="zh-CN" altLang="en-US" sz="2700" b="1">
              <a:solidFill>
                <a:srgbClr val="0000FF"/>
              </a:solidFill>
              <a:latin typeface="Times New Roman" panose="02020603050405020304" pitchFamily="18" charset="0"/>
              <a:ea typeface="黑体" panose="02010609060101010101" pitchFamily="2" charset="-122"/>
              <a:sym typeface="微软雅黑" panose="020B0503020204020204" charset="-122"/>
            </a:endParaRPr>
          </a:p>
        </p:txBody>
      </p:sp>
      <p:sp>
        <p:nvSpPr>
          <p:cNvPr id="16391" name="文本框 4"/>
          <p:cNvSpPr txBox="1"/>
          <p:nvPr/>
        </p:nvSpPr>
        <p:spPr>
          <a:xfrm>
            <a:off x="327025" y="623888"/>
            <a:ext cx="2441575" cy="706437"/>
          </a:xfrm>
          <a:prstGeom prst="rect">
            <a:avLst/>
          </a:prstGeom>
          <a:noFill/>
          <a:ln w="28575" cap="flat" cmpd="sng">
            <a:solidFill>
              <a:srgbClr val="C00000"/>
            </a:solidFill>
            <a:prstDash val="solid"/>
            <a:round/>
            <a:headEnd type="none" w="med" len="med"/>
            <a:tailEnd type="none" w="med" len="med"/>
          </a:ln>
        </p:spPr>
        <p:txBody>
          <a:bodyPr wrap="square" anchor="t">
            <a:spAutoFit/>
          </a:bodyPr>
          <a:p>
            <a:pPr latinLnBrk="1">
              <a:buSzTx/>
            </a:pPr>
            <a:r>
              <a:rPr lang="zh-CN" altLang="en-US" sz="4000" dirty="0">
                <a:solidFill>
                  <a:srgbClr val="0070C0"/>
                </a:solidFill>
                <a:latin typeface="黑体" panose="02010609060101010101" pitchFamily="2" charset="-122"/>
                <a:ea typeface="黑体" panose="02010609060101010101" pitchFamily="2" charset="-122"/>
                <a:sym typeface="微软雅黑" panose="020B0503020204020204" charset="-122"/>
              </a:rPr>
              <a:t>军事措施</a:t>
            </a:r>
            <a:endParaRPr lang="zh-CN" altLang="en-US">
              <a:latin typeface="Arial" panose="020B0604020202020204" pitchFamily="34" charset="0"/>
              <a:ea typeface="微软雅黑" panose="020B0503020204020204" charset="-122"/>
            </a:endParaRPr>
          </a:p>
        </p:txBody>
      </p:sp>
      <p:sp>
        <p:nvSpPr>
          <p:cNvPr id="37894" name="Text Box 7"/>
          <p:cNvSpPr txBox="1"/>
          <p:nvPr/>
        </p:nvSpPr>
        <p:spPr>
          <a:xfrm>
            <a:off x="3205163" y="685800"/>
            <a:ext cx="8162925" cy="584200"/>
          </a:xfrm>
          <a:prstGeom prst="rect">
            <a:avLst/>
          </a:prstGeom>
          <a:noFill/>
          <a:ln w="19050" cap="flat" cmpd="sng">
            <a:solidFill>
              <a:srgbClr val="C00000"/>
            </a:solidFill>
            <a:prstDash val="solid"/>
            <a:miter/>
            <a:headEnd type="none" w="med" len="med"/>
            <a:tailEnd type="none" w="med" len="med"/>
          </a:ln>
        </p:spPr>
        <p:txBody>
          <a:bodyPr wrap="square" anchor="t">
            <a:spAutoFit/>
          </a:bodyPr>
          <a:p>
            <a:pPr latinLnBrk="1"/>
            <a:r>
              <a:rPr lang="en-US" altLang="zh-CN" sz="3200" dirty="0">
                <a:latin typeface="黑体" panose="02010609060101010101" pitchFamily="2" charset="-122"/>
                <a:ea typeface="黑体" panose="02010609060101010101" pitchFamily="2" charset="-122"/>
              </a:rPr>
              <a:t>3.</a:t>
            </a:r>
            <a:r>
              <a:rPr lang="zh-CN" altLang="en-US" sz="3200" dirty="0">
                <a:latin typeface="黑体" panose="02010609060101010101" pitchFamily="2" charset="-122"/>
                <a:ea typeface="黑体" panose="02010609060101010101" pitchFamily="2" charset="-122"/>
              </a:rPr>
              <a:t>定期换防，兵不识将，将不专兵（</a:t>
            </a:r>
            <a:r>
              <a:rPr lang="zh-CN" altLang="en-US" sz="3200" dirty="0">
                <a:solidFill>
                  <a:srgbClr val="002060"/>
                </a:solidFill>
                <a:latin typeface="Times New Roman" panose="02020603050405020304" pitchFamily="18" charset="0"/>
                <a:ea typeface="黑体" panose="02010609060101010101" pitchFamily="2" charset="-122"/>
              </a:rPr>
              <a:t>更戍法</a:t>
            </a:r>
            <a:r>
              <a:rPr lang="zh-CN" altLang="en-US" sz="3200" dirty="0">
                <a:latin typeface="黑体" panose="02010609060101010101" pitchFamily="2" charset="-122"/>
                <a:ea typeface="黑体" panose="02010609060101010101" pitchFamily="2" charset="-122"/>
              </a:rPr>
              <a:t>）</a:t>
            </a:r>
            <a:endParaRPr lang="zh-CN" altLang="en-US" sz="3200" dirty="0">
              <a:latin typeface="黑体" panose="02010609060101010101" pitchFamily="2" charset="-122"/>
              <a:ea typeface="黑体" panose="02010609060101010101" pitchFamily="2" charset="-122"/>
            </a:endParaRPr>
          </a:p>
        </p:txBody>
      </p:sp>
      <p:sp>
        <p:nvSpPr>
          <p:cNvPr id="37900" name="Text Box 25"/>
          <p:cNvSpPr txBox="1"/>
          <p:nvPr/>
        </p:nvSpPr>
        <p:spPr>
          <a:xfrm>
            <a:off x="2501900" y="5722938"/>
            <a:ext cx="9358313" cy="954087"/>
          </a:xfrm>
          <a:prstGeom prst="rect">
            <a:avLst/>
          </a:prstGeom>
          <a:noFill/>
          <a:ln w="9525">
            <a:noFill/>
          </a:ln>
        </p:spPr>
        <p:txBody>
          <a:bodyPr wrap="square" anchor="t">
            <a:spAutoFit/>
          </a:bodyPr>
          <a:p>
            <a:pPr latinLnBrk="1"/>
            <a:r>
              <a:rPr lang="zh-CN" altLang="en-US" sz="2800" dirty="0">
                <a:solidFill>
                  <a:srgbClr val="000000"/>
                </a:solidFill>
                <a:latin typeface="黑体" panose="02010609060101010101" pitchFamily="2" charset="-122"/>
                <a:ea typeface="黑体" panose="02010609060101010101" pitchFamily="2" charset="-122"/>
              </a:rPr>
              <a:t>①积极：防止出现地方割据</a:t>
            </a:r>
            <a:r>
              <a:rPr lang="en-US" altLang="zh-CN" sz="2800" dirty="0">
                <a:solidFill>
                  <a:srgbClr val="000000"/>
                </a:solidFill>
                <a:latin typeface="黑体" panose="02010609060101010101" pitchFamily="2" charset="-122"/>
                <a:ea typeface="黑体" panose="02010609060101010101" pitchFamily="2" charset="-122"/>
              </a:rPr>
              <a:t>,</a:t>
            </a:r>
            <a:r>
              <a:rPr lang="zh-CN" altLang="en-US" sz="2800" dirty="0">
                <a:solidFill>
                  <a:srgbClr val="000000"/>
                </a:solidFill>
                <a:latin typeface="黑体" panose="02010609060101010101" pitchFamily="2" charset="-122"/>
                <a:ea typeface="黑体" panose="02010609060101010101" pitchFamily="2" charset="-122"/>
              </a:rPr>
              <a:t>防止大将专权，加强皇权。</a:t>
            </a:r>
            <a:endParaRPr lang="zh-CN" altLang="en-US" sz="2800" dirty="0">
              <a:solidFill>
                <a:srgbClr val="000000"/>
              </a:solidFill>
              <a:latin typeface="黑体" panose="02010609060101010101" pitchFamily="2" charset="-122"/>
              <a:ea typeface="黑体" panose="02010609060101010101" pitchFamily="2" charset="-122"/>
            </a:endParaRPr>
          </a:p>
          <a:p>
            <a:pPr latinLnBrk="1"/>
            <a:r>
              <a:rPr lang="zh-CN" altLang="en-US" sz="2800" dirty="0">
                <a:solidFill>
                  <a:srgbClr val="000000"/>
                </a:solidFill>
                <a:latin typeface="黑体" panose="02010609060101010101" pitchFamily="2" charset="-122"/>
                <a:ea typeface="黑体" panose="02010609060101010101" pitchFamily="2" charset="-122"/>
              </a:rPr>
              <a:t>②消极：由于将兵之间不熟悉，削弱了军队的战斗力。</a:t>
            </a:r>
            <a:endParaRPr lang="zh-CN" altLang="en-US" sz="2800" dirty="0">
              <a:solidFill>
                <a:srgbClr val="000000"/>
              </a:solidFill>
              <a:latin typeface="黑体" panose="02010609060101010101" pitchFamily="2" charset="-122"/>
              <a:ea typeface="黑体" panose="02010609060101010101" pitchFamily="2" charset="-122"/>
            </a:endParaRPr>
          </a:p>
        </p:txBody>
      </p:sp>
      <p:sp>
        <p:nvSpPr>
          <p:cNvPr id="37899" name="Text Box 24"/>
          <p:cNvSpPr txBox="1"/>
          <p:nvPr/>
        </p:nvSpPr>
        <p:spPr>
          <a:xfrm>
            <a:off x="854075" y="5722938"/>
            <a:ext cx="1295400" cy="2000250"/>
          </a:xfrm>
          <a:prstGeom prst="rect">
            <a:avLst/>
          </a:prstGeom>
          <a:noFill/>
          <a:ln w="9525">
            <a:noFill/>
          </a:ln>
        </p:spPr>
        <p:txBody>
          <a:bodyPr anchor="t">
            <a:spAutoFit/>
          </a:bodyPr>
          <a:p>
            <a:pPr latinLnBrk="1"/>
            <a:r>
              <a:rPr lang="zh-CN" altLang="en-US" sz="4000" dirty="0">
                <a:latin typeface="微软雅黑" panose="020B0503020204020204" charset="-122"/>
                <a:ea typeface="微软雅黑" panose="020B0503020204020204" charset="-122"/>
              </a:rPr>
              <a:t>影响</a:t>
            </a:r>
            <a:r>
              <a:rPr lang="en-US" altLang="zh-CN" sz="4000" dirty="0">
                <a:latin typeface="微软雅黑" panose="020B0503020204020204" charset="-122"/>
                <a:ea typeface="微软雅黑" panose="020B0503020204020204" charset="-122"/>
              </a:rPr>
              <a:t>:</a:t>
            </a:r>
            <a:endParaRPr lang="en-US" altLang="zh-CN" sz="4000" dirty="0">
              <a:latin typeface="Times New Roman" panose="02020603050405020304" pitchFamily="18" charset="0"/>
              <a:ea typeface="黑体" panose="02010609060101010101" pitchFamily="2" charset="-122"/>
            </a:endParaRPr>
          </a:p>
          <a:p>
            <a:pPr latinLnBrk="1"/>
            <a:endParaRPr lang="en-US" altLang="zh-CN" sz="2800" dirty="0">
              <a:latin typeface="Times New Roman" panose="02020603050405020304" pitchFamily="18" charset="0"/>
              <a:ea typeface="黑体" panose="02010609060101010101" pitchFamily="2" charset="-122"/>
            </a:endParaRPr>
          </a:p>
          <a:p>
            <a:pPr latinLnBrk="1"/>
            <a:endParaRPr lang="en-US" altLang="zh-CN" sz="2800" dirty="0">
              <a:latin typeface="Times New Roman" panose="02020603050405020304" pitchFamily="18" charset="0"/>
              <a:ea typeface="黑体" panose="02010609060101010101" pitchFamily="2" charset="-122"/>
            </a:endParaRPr>
          </a:p>
          <a:p>
            <a:pPr latinLnBrk="1"/>
            <a:endParaRPr lang="en-US" altLang="zh-CN" sz="2800" dirty="0">
              <a:latin typeface="Times New Roman" panose="02020603050405020304" pitchFamily="18" charset="0"/>
              <a:ea typeface="黑体" panose="0201060906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2" nodeType="clickEffect">
                                  <p:stCondLst>
                                    <p:cond delay="0"/>
                                  </p:stCondLst>
                                  <p:childTnLst>
                                    <p:set>
                                      <p:cBhvr>
                                        <p:cTn id="11" dur="1" fill="hold">
                                          <p:stCondLst>
                                            <p:cond delay="0"/>
                                          </p:stCondLst>
                                        </p:cTn>
                                        <p:tgtEl>
                                          <p:spTgt spid="226"/>
                                        </p:tgtEl>
                                        <p:attrNameLst>
                                          <p:attrName>style.visibility</p:attrName>
                                        </p:attrNameLst>
                                      </p:cBhvr>
                                      <p:to>
                                        <p:strVal val="visible"/>
                                      </p:to>
                                    </p:set>
                                    <p:anim calcmode="lin" valueType="num">
                                      <p:cBhvr>
                                        <p:cTn id="12" dur="500" fill="hold"/>
                                        <p:tgtEl>
                                          <p:spTgt spid="226"/>
                                        </p:tgtEl>
                                        <p:attrNameLst>
                                          <p:attrName>ppt_x</p:attrName>
                                        </p:attrNameLst>
                                      </p:cBhvr>
                                      <p:tavLst>
                                        <p:tav tm="0">
                                          <p:val>
                                            <p:strVal val="#ppt_x-.2"/>
                                          </p:val>
                                        </p:tav>
                                        <p:tav tm="100000">
                                          <p:val>
                                            <p:strVal val="#ppt_x"/>
                                          </p:val>
                                        </p:tav>
                                      </p:tavLst>
                                    </p:anim>
                                    <p:anim calcmode="lin" valueType="num">
                                      <p:cBhvr>
                                        <p:cTn id="13" dur="500" fill="hold"/>
                                        <p:tgtEl>
                                          <p:spTgt spid="226"/>
                                        </p:tgtEl>
                                        <p:attrNameLst>
                                          <p:attrName>ppt_y</p:attrName>
                                        </p:attrNameLst>
                                      </p:cBhvr>
                                      <p:tavLst>
                                        <p:tav tm="0">
                                          <p:val>
                                            <p:strVal val="#ppt_y"/>
                                          </p:val>
                                        </p:tav>
                                        <p:tav tm="100000">
                                          <p:val>
                                            <p:strVal val="#ppt_y"/>
                                          </p:val>
                                        </p:tav>
                                      </p:tavLst>
                                    </p:anim>
                                    <p:animEffect transition="in" filter="wipe(right)" prLst="gradientSize: 0.1">
                                      <p:cBhvr>
                                        <p:cTn id="14" dur="500"/>
                                        <p:tgtEl>
                                          <p:spTgt spid="226"/>
                                        </p:tgtEl>
                                      </p:cBhvr>
                                    </p:animEffec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0.000030 0.001278 L 0.007578 0.001278 L 0.015238 0.001278 L 0.021209 0.001278 L 0.033096 0.001278 L 0.039858 0.001278 L 0.045827 0.001278 L 0.053488 0.001278 L 0.061096 0.001278 L 0.068757 0.001278 L 0.076418 0.001278 L 0.084078 0.001278 L 0.091687 0.001278 L 0.099347 0.001278 L 0.110388 0.001278 L 0.119739 0.001278 L 0.125709 0.001278 L 0.131627 0.001278 L 0.139287 0.001278 L 0.145205 0.001278 L 0.152020 0.001278 L 0.163062 0.001278 L 0.170722 0.001278 L 0.178383 0.001278 L 0.185145 0.001278 L 0.191960 0.001278 L 0.197878 0.001278 L 0.205538 0.001278 L 0.213199 0.001278 L 0.219117 0.001278 L 0.226777 0.001278 L 0.234438 0.001278 L 0.242098 0.001278 L 0.250551 0.001278 L 0.258211 0.001278 L 0.267563 0.001278 L 0.277759 0.001278 L 0.286266 0.001278 L 0.293028 0.001278 L 0.300688 0.001278 L 0.306659 0.001278 L 0.314267 0.001278 L 0.321083 0.001278 L 0.328743 0.001278 L 0.335504 0.001278 L 0.342320 0.001278 L 0.349135 0.001278 L 0.355052 0.001278 L 0.361868 0.001278 L 0.369528 0.001278 L 0.375446 0.001278 L 0.381416 0.001278 L 0.388178 0.002318 L 0.397529 0.002318 L 0.406035 0.004398 L 0.412006 0.004398 L 0.414541 -0.005029 L 0.414541 -0.012312 L 0.415386 -0.020700 L 0.415386 -0.029088 L 0.415386 -0.036370 L 0.415386 -0.043718 L 0.415386 -0.051000 L 0.415386 -0.058347 L 0.415386 -0.069857 L 0.415386 -0.079221 L 0.415386 -0.088649 L 0.415386 -0.098076 L 0.415386 -0.105359 L 0.415386 -0.113747 L 0.415386 -0.121095 L 0.415386 -0.130459 L 0.415386 -0.138846 L 0.415386 -0.147233 L 0.415386 -0.157638 L 0.415386 -0.166025 L 0.415386 -0.173373 L 0.415386 -0.181696 L 0.415386 -0.190084 L 0.415386 -0.197432 L 0.415386 -0.206795 L 0.415386 -0.214142 L 0.415386 -0.222465 L 0.415386 -0.229813 L 0.415386 -0.237161 L 0.415386 -0.245483 L 0.415386 -0.253871 L 0.415386 -0.266421 L 0.415386 -0.274744 L 0.415386 -0.283132 L 0.415386 -0.290479 L 0.415386 -0.297761 L 0.415386 -0.306149 L 0.415386 -0.313431 L 0.415386 -0.320779 L 0.415386 -0.328127 L 0.415386 -0.336450 L 0.415386 -0.345878 L 0.415386 -0.353226 L 0.415386 -0.360508 " pathEditMode="relative" rAng="0" ptsTypes="">
                                      <p:cBhvr>
                                        <p:cTn id="18" dur="3000" fill="hold"/>
                                        <p:tgtEl>
                                          <p:spTgt spid="226"/>
                                        </p:tgtEl>
                                        <p:attrNameLst>
                                          <p:attrName>ppt_x</p:attrName>
                                          <p:attrName>ppt_y</p:attrName>
                                        </p:attrNameLst>
                                      </p:cBhvr>
                                      <p:rCtr x="200" y="-100"/>
                                    </p:animMotion>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7894"/>
                                        </p:tgtEl>
                                        <p:attrNameLst>
                                          <p:attrName>style.visibility</p:attrName>
                                        </p:attrNameLst>
                                      </p:cBhvr>
                                      <p:to>
                                        <p:strVal val="visible"/>
                                      </p:to>
                                    </p:set>
                                    <p:animEffect transition="in" filter="blinds(horizontal)">
                                      <p:cBhvr>
                                        <p:cTn id="23" dur="500"/>
                                        <p:tgtEl>
                                          <p:spTgt spid="3789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7899"/>
                                        </p:tgtEl>
                                        <p:attrNameLst>
                                          <p:attrName>style.visibility</p:attrName>
                                        </p:attrNameLst>
                                      </p:cBhvr>
                                      <p:to>
                                        <p:strVal val="visible"/>
                                      </p:to>
                                    </p:set>
                                    <p:animEffect transition="in" filter="blinds(horizontal)">
                                      <p:cBhvr>
                                        <p:cTn id="28" dur="500"/>
                                        <p:tgtEl>
                                          <p:spTgt spid="3789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7900"/>
                                        </p:tgtEl>
                                        <p:attrNameLst>
                                          <p:attrName>style.visibility</p:attrName>
                                        </p:attrNameLst>
                                      </p:cBhvr>
                                      <p:to>
                                        <p:strVal val="visible"/>
                                      </p:to>
                                    </p:set>
                                    <p:animEffect transition="in" filter="blinds(horizontal)">
                                      <p:cBhvr>
                                        <p:cTn id="33" dur="500"/>
                                        <p:tgtEl>
                                          <p:spTgt spid="37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226" grpId="0" animBg="1"/>
      <p:bldP spid="226" grpId="1" bldLvl="0" animBg="1"/>
      <p:bldP spid="226" grpId="2" bldLvl="0" animBg="1"/>
      <p:bldP spid="37894" grpId="0" bldLvl="0" animBg="1"/>
      <p:bldP spid="37900" grpId="0"/>
      <p:bldP spid="3789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35" y="0"/>
            <a:ext cx="12191365" cy="6858635"/>
          </a:xfrm>
          <a:prstGeom prst="rect">
            <a:avLst/>
          </a:prstGeom>
        </p:spPr>
      </p:pic>
      <p:sp>
        <p:nvSpPr>
          <p:cNvPr id="21507" name="文本框 2"/>
          <p:cNvSpPr txBox="1"/>
          <p:nvPr/>
        </p:nvSpPr>
        <p:spPr>
          <a:xfrm>
            <a:off x="5244148" y="-317"/>
            <a:ext cx="6942137" cy="1189037"/>
          </a:xfrm>
          <a:prstGeom prst="rect">
            <a:avLst/>
          </a:prstGeom>
          <a:noFill/>
          <a:ln w="9525">
            <a:noFill/>
          </a:ln>
        </p:spPr>
        <p:txBody>
          <a:bodyPr>
            <a:spAutoFit/>
          </a:bodyPr>
          <a:lstStyle/>
          <a:p>
            <a:pPr lvl="0" eaLnBrk="1" hangingPunct="1"/>
            <a:r>
              <a:rPr lang="en-US" altLang="zh-CN" sz="3600" b="1" dirty="0">
                <a:latin typeface="黑体" panose="02010609060101010101" pitchFamily="2" charset="-122"/>
                <a:ea typeface="黑体" panose="02010609060101010101" pitchFamily="2" charset="-122"/>
              </a:rPr>
              <a:t>    </a:t>
            </a:r>
            <a:r>
              <a:rPr lang="zh-CN" altLang="en-US" sz="3600" b="1" dirty="0">
                <a:solidFill>
                  <a:srgbClr val="000000"/>
                </a:solidFill>
                <a:latin typeface="黑体" panose="02010609060101010101" pitchFamily="2" charset="-122"/>
                <a:ea typeface="黑体" panose="02010609060101010101" pitchFamily="2" charset="-122"/>
              </a:rPr>
              <a:t>在中央，采取分化事权的办法，</a:t>
            </a:r>
            <a:r>
              <a:rPr lang="zh-CN" altLang="en-US" sz="3600" b="1" dirty="0">
                <a:solidFill>
                  <a:srgbClr val="FF0000"/>
                </a:solidFill>
                <a:latin typeface="黑体" panose="02010609060101010101" pitchFamily="2" charset="-122"/>
                <a:ea typeface="黑体" panose="02010609060101010101" pitchFamily="2" charset="-122"/>
              </a:rPr>
              <a:t>削弱相权</a:t>
            </a:r>
            <a:r>
              <a:rPr lang="zh-CN" altLang="en-US" sz="3600" b="1" dirty="0">
                <a:solidFill>
                  <a:srgbClr val="000000"/>
                </a:solidFill>
                <a:latin typeface="黑体" panose="02010609060101010101" pitchFamily="2" charset="-122"/>
                <a:ea typeface="黑体" panose="02010609060101010101" pitchFamily="2" charset="-122"/>
              </a:rPr>
              <a:t>。</a:t>
            </a:r>
            <a:endParaRPr lang="zh-CN" altLang="en-US" sz="3600" b="1" dirty="0">
              <a:solidFill>
                <a:srgbClr val="000000"/>
              </a:solidFill>
              <a:latin typeface="黑体" panose="02010609060101010101" pitchFamily="2" charset="-122"/>
              <a:ea typeface="黑体" panose="02010609060101010101" pitchFamily="2" charset="-122"/>
            </a:endParaRPr>
          </a:p>
        </p:txBody>
      </p:sp>
      <p:graphicFrame>
        <p:nvGraphicFramePr>
          <p:cNvPr id="7" name="图示 6"/>
          <p:cNvGraphicFramePr/>
          <p:nvPr/>
        </p:nvGraphicFramePr>
        <p:xfrm>
          <a:off x="904240" y="1493519"/>
          <a:ext cx="8128000" cy="2404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4191000" y="1685925"/>
            <a:ext cx="1616075" cy="641350"/>
          </a:xfrm>
          <a:prstGeom prst="rect">
            <a:avLst/>
          </a:prstGeom>
          <a:noFill/>
          <a:ln w="9525">
            <a:noFill/>
          </a:ln>
        </p:spPr>
        <p:txBody>
          <a:bodyPr>
            <a:spAutoFit/>
          </a:bodyPr>
          <a:lstStyle/>
          <a:p>
            <a:pPr lvl="0" algn="ctr" eaLnBrk="1" hangingPunct="1"/>
            <a:r>
              <a:rPr lang="zh-CN" altLang="en-US" sz="3600" b="1" dirty="0">
                <a:latin typeface="黑体" panose="02010609060101010101" pitchFamily="2" charset="-122"/>
                <a:ea typeface="黑体" panose="02010609060101010101" pitchFamily="2" charset="-122"/>
              </a:rPr>
              <a:t>皇 帝</a:t>
            </a:r>
            <a:endParaRPr lang="zh-CN" altLang="en-US" sz="3600" b="1" dirty="0">
              <a:latin typeface="黑体" panose="02010609060101010101" pitchFamily="2" charset="-122"/>
              <a:ea typeface="黑体" panose="02010609060101010101" pitchFamily="2" charset="-122"/>
            </a:endParaRPr>
          </a:p>
        </p:txBody>
      </p:sp>
      <p:sp>
        <p:nvSpPr>
          <p:cNvPr id="10" name="文本框 9"/>
          <p:cNvSpPr txBox="1"/>
          <p:nvPr/>
        </p:nvSpPr>
        <p:spPr>
          <a:xfrm>
            <a:off x="1552575" y="3108325"/>
            <a:ext cx="2147888" cy="641350"/>
          </a:xfrm>
          <a:prstGeom prst="rect">
            <a:avLst/>
          </a:prstGeom>
          <a:noFill/>
          <a:ln w="9525">
            <a:noFill/>
          </a:ln>
        </p:spPr>
        <p:txBody>
          <a:bodyPr>
            <a:spAutoFit/>
          </a:bodyPr>
          <a:lstStyle/>
          <a:p>
            <a:pPr lvl="0" algn="ctr" eaLnBrk="1" hangingPunct="1"/>
            <a:r>
              <a:rPr lang="zh-CN" altLang="en-US" sz="3600" b="1" dirty="0">
                <a:latin typeface="黑体" panose="02010609060101010101" pitchFamily="2" charset="-122"/>
                <a:ea typeface="黑体" panose="02010609060101010101" pitchFamily="2" charset="-122"/>
              </a:rPr>
              <a:t>三司</a:t>
            </a:r>
            <a:endParaRPr lang="zh-CN" altLang="en-US" sz="3600" b="1" dirty="0">
              <a:latin typeface="黑体" panose="02010609060101010101" pitchFamily="2" charset="-122"/>
              <a:ea typeface="黑体" panose="02010609060101010101" pitchFamily="2" charset="-122"/>
            </a:endParaRPr>
          </a:p>
        </p:txBody>
      </p:sp>
      <p:sp>
        <p:nvSpPr>
          <p:cNvPr id="11" name="文本框 10"/>
          <p:cNvSpPr txBox="1"/>
          <p:nvPr/>
        </p:nvSpPr>
        <p:spPr>
          <a:xfrm>
            <a:off x="6251575" y="3108325"/>
            <a:ext cx="2147888" cy="641350"/>
          </a:xfrm>
          <a:prstGeom prst="rect">
            <a:avLst/>
          </a:prstGeom>
          <a:noFill/>
          <a:ln w="9525">
            <a:noFill/>
          </a:ln>
        </p:spPr>
        <p:txBody>
          <a:bodyPr>
            <a:spAutoFit/>
          </a:bodyPr>
          <a:lstStyle/>
          <a:p>
            <a:pPr lvl="0" algn="ctr" eaLnBrk="1" hangingPunct="1"/>
            <a:r>
              <a:rPr lang="zh-CN" altLang="en-US" sz="3600" b="1" dirty="0">
                <a:latin typeface="黑体" panose="02010609060101010101" pitchFamily="2" charset="-122"/>
                <a:ea typeface="黑体" panose="02010609060101010101" pitchFamily="2" charset="-122"/>
              </a:rPr>
              <a:t>枢密院</a:t>
            </a:r>
            <a:endParaRPr lang="zh-CN" altLang="en-US" sz="3600" b="1" dirty="0">
              <a:latin typeface="黑体" panose="02010609060101010101" pitchFamily="2" charset="-122"/>
              <a:ea typeface="黑体" panose="02010609060101010101" pitchFamily="2" charset="-122"/>
            </a:endParaRPr>
          </a:p>
        </p:txBody>
      </p:sp>
      <p:grpSp>
        <p:nvGrpSpPr>
          <p:cNvPr id="14" name="组合 13"/>
          <p:cNvGrpSpPr/>
          <p:nvPr/>
        </p:nvGrpSpPr>
        <p:grpSpPr>
          <a:xfrm>
            <a:off x="1841500" y="3971925"/>
            <a:ext cx="1165225" cy="1789113"/>
            <a:chOff x="2901" y="7432"/>
            <a:chExt cx="1834" cy="1831"/>
          </a:xfrm>
        </p:grpSpPr>
        <p:sp>
          <p:nvSpPr>
            <p:cNvPr id="21525" name="文本框 11"/>
            <p:cNvSpPr txBox="1"/>
            <p:nvPr/>
          </p:nvSpPr>
          <p:spPr>
            <a:xfrm>
              <a:off x="2901" y="8608"/>
              <a:ext cx="1834" cy="655"/>
            </a:xfrm>
            <a:prstGeom prst="rect">
              <a:avLst/>
            </a:prstGeom>
            <a:solidFill>
              <a:schemeClr val="bg2"/>
            </a:solidFill>
            <a:ln w="9525" cap="flat" cmpd="sng">
              <a:solidFill>
                <a:srgbClr val="000000"/>
              </a:solidFill>
              <a:prstDash val="solid"/>
              <a:round/>
              <a:headEnd type="none" w="med" len="med"/>
              <a:tailEnd type="none" w="med" len="med"/>
            </a:ln>
          </p:spPr>
          <p:txBody>
            <a:bodyPr>
              <a:spAutoFit/>
            </a:bodyPr>
            <a:lstStyle/>
            <a:p>
              <a:pPr lvl="0" algn="ctr" eaLnBrk="1" hangingPunct="1"/>
              <a:r>
                <a:rPr lang="zh-CN" altLang="en-US" sz="3600" b="1" dirty="0">
                  <a:latin typeface="黑体" panose="02010609060101010101" pitchFamily="2" charset="-122"/>
                  <a:ea typeface="黑体" panose="02010609060101010101" pitchFamily="2" charset="-122"/>
                </a:rPr>
                <a:t>财政</a:t>
              </a:r>
              <a:endParaRPr lang="zh-CN" altLang="en-US" sz="3600" b="1" dirty="0">
                <a:latin typeface="黑体" panose="02010609060101010101" pitchFamily="2" charset="-122"/>
                <a:ea typeface="黑体" panose="02010609060101010101" pitchFamily="2" charset="-122"/>
              </a:endParaRPr>
            </a:p>
          </p:txBody>
        </p:sp>
        <p:cxnSp>
          <p:nvCxnSpPr>
            <p:cNvPr id="13" name="直接连接符 12"/>
            <p:cNvCxnSpPr>
              <a:endCxn id="21525" idx="0"/>
            </p:cNvCxnSpPr>
            <p:nvPr/>
          </p:nvCxnSpPr>
          <p:spPr>
            <a:xfrm>
              <a:off x="3806" y="7432"/>
              <a:ext cx="12" cy="117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6843713" y="3898900"/>
            <a:ext cx="1206500" cy="1919288"/>
            <a:chOff x="3179" y="5056"/>
            <a:chExt cx="1899" cy="3024"/>
          </a:xfrm>
        </p:grpSpPr>
        <p:sp>
          <p:nvSpPr>
            <p:cNvPr id="21523" name="文本框 15"/>
            <p:cNvSpPr txBox="1"/>
            <p:nvPr/>
          </p:nvSpPr>
          <p:spPr>
            <a:xfrm>
              <a:off x="3179" y="7072"/>
              <a:ext cx="1899" cy="1008"/>
            </a:xfrm>
            <a:prstGeom prst="rect">
              <a:avLst/>
            </a:prstGeom>
            <a:solidFill>
              <a:schemeClr val="bg2"/>
            </a:solidFill>
            <a:ln w="9525" cap="flat" cmpd="sng">
              <a:solidFill>
                <a:srgbClr val="000000"/>
              </a:solidFill>
              <a:prstDash val="solid"/>
              <a:round/>
              <a:headEnd type="none" w="med" len="med"/>
              <a:tailEnd type="none" w="med" len="med"/>
            </a:ln>
          </p:spPr>
          <p:txBody>
            <a:bodyPr>
              <a:spAutoFit/>
            </a:bodyPr>
            <a:lstStyle/>
            <a:p>
              <a:pPr lvl="0" algn="ctr" eaLnBrk="1" hangingPunct="1"/>
              <a:r>
                <a:rPr lang="zh-CN" altLang="en-US" sz="3600" b="1" dirty="0">
                  <a:latin typeface="黑体" panose="02010609060101010101" pitchFamily="2" charset="-122"/>
                  <a:ea typeface="黑体" panose="02010609060101010101" pitchFamily="2" charset="-122"/>
                </a:rPr>
                <a:t>军权</a:t>
              </a:r>
              <a:endParaRPr lang="zh-CN" altLang="en-US" sz="3600" b="1" dirty="0">
                <a:latin typeface="黑体" panose="02010609060101010101" pitchFamily="2" charset="-122"/>
                <a:ea typeface="黑体" panose="02010609060101010101" pitchFamily="2" charset="-122"/>
              </a:endParaRPr>
            </a:p>
          </p:txBody>
        </p:sp>
        <p:cxnSp>
          <p:nvCxnSpPr>
            <p:cNvPr id="18" name="直接连接符 17"/>
            <p:cNvCxnSpPr>
              <a:endCxn id="21523" idx="0"/>
            </p:cNvCxnSpPr>
            <p:nvPr/>
          </p:nvCxnSpPr>
          <p:spPr>
            <a:xfrm>
              <a:off x="4126" y="5056"/>
              <a:ext cx="2" cy="2016"/>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515" name="文本框 8"/>
          <p:cNvSpPr txBox="1"/>
          <p:nvPr/>
        </p:nvSpPr>
        <p:spPr>
          <a:xfrm>
            <a:off x="3893820" y="3108325"/>
            <a:ext cx="2148205" cy="640080"/>
          </a:xfrm>
          <a:prstGeom prst="rect">
            <a:avLst/>
          </a:prstGeom>
          <a:noFill/>
          <a:ln w="9525">
            <a:noFill/>
          </a:ln>
        </p:spPr>
        <p:txBody>
          <a:bodyPr>
            <a:spAutoFit/>
          </a:bodyPr>
          <a:lstStyle/>
          <a:p>
            <a:pPr lvl="0" algn="ctr" eaLnBrk="1" hangingPunct="1"/>
            <a:r>
              <a:rPr lang="zh-CN" altLang="en-US" sz="3600" b="1" dirty="0">
                <a:latin typeface="黑体" panose="02010609060101010101" pitchFamily="2" charset="-122"/>
                <a:ea typeface="黑体" panose="02010609060101010101" pitchFamily="2" charset="-122"/>
              </a:rPr>
              <a:t>中书门下</a:t>
            </a:r>
            <a:endParaRPr lang="zh-CN" altLang="en-US" sz="3600" b="1" dirty="0">
              <a:latin typeface="黑体" panose="02010609060101010101" pitchFamily="2" charset="-122"/>
              <a:ea typeface="黑体" panose="02010609060101010101" pitchFamily="2" charset="-122"/>
            </a:endParaRPr>
          </a:p>
        </p:txBody>
      </p:sp>
      <p:grpSp>
        <p:nvGrpSpPr>
          <p:cNvPr id="21516" name="组合 27"/>
          <p:cNvGrpSpPr/>
          <p:nvPr/>
        </p:nvGrpSpPr>
        <p:grpSpPr>
          <a:xfrm>
            <a:off x="3733800" y="3956685"/>
            <a:ext cx="2338070" cy="2835275"/>
            <a:chOff x="5832" y="6256"/>
            <a:chExt cx="3683" cy="4464"/>
          </a:xfrm>
        </p:grpSpPr>
        <p:cxnSp>
          <p:nvCxnSpPr>
            <p:cNvPr id="22" name="直接连接符 21"/>
            <p:cNvCxnSpPr/>
            <p:nvPr/>
          </p:nvCxnSpPr>
          <p:spPr>
            <a:xfrm>
              <a:off x="7727" y="6256"/>
              <a:ext cx="13" cy="1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552" y="7383"/>
              <a:ext cx="2448" cy="0"/>
            </a:xfrm>
            <a:prstGeom prst="line">
              <a:avLst/>
            </a:prstGeom>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6625" y="7383"/>
              <a:ext cx="0" cy="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000" y="7408"/>
              <a:ext cx="0" cy="505"/>
            </a:xfrm>
            <a:prstGeom prst="line">
              <a:avLst/>
            </a:prstGeom>
          </p:spPr>
          <p:style>
            <a:lnRef idx="1">
              <a:schemeClr val="accent1"/>
            </a:lnRef>
            <a:fillRef idx="0">
              <a:schemeClr val="accent1"/>
            </a:fillRef>
            <a:effectRef idx="0">
              <a:schemeClr val="accent1"/>
            </a:effectRef>
            <a:fontRef idx="minor">
              <a:schemeClr val="tx1"/>
            </a:fontRef>
          </p:style>
        </p:cxnSp>
        <p:sp>
          <p:nvSpPr>
            <p:cNvPr id="21521" name="文本框 25"/>
            <p:cNvSpPr txBox="1"/>
            <p:nvPr/>
          </p:nvSpPr>
          <p:spPr>
            <a:xfrm>
              <a:off x="5832" y="7864"/>
              <a:ext cx="1152" cy="2856"/>
            </a:xfrm>
            <a:prstGeom prst="rect">
              <a:avLst/>
            </a:prstGeom>
            <a:solidFill>
              <a:schemeClr val="bg2"/>
            </a:solidFill>
            <a:ln w="9525" cap="flat" cmpd="sng">
              <a:solidFill>
                <a:srgbClr val="000000"/>
              </a:solidFill>
              <a:prstDash val="solid"/>
              <a:round/>
              <a:headEnd type="none" w="med" len="med"/>
              <a:tailEnd type="none" w="med" len="med"/>
            </a:ln>
          </p:spPr>
          <p:txBody>
            <a:bodyPr vert="eaVert">
              <a:spAutoFit/>
            </a:bodyPr>
            <a:lstStyle/>
            <a:p>
              <a:pPr lvl="0" algn="ctr" eaLnBrk="1" hangingPunct="1"/>
              <a:r>
                <a:rPr lang="zh-CN" altLang="en-US" sz="3600" b="1" dirty="0">
                  <a:latin typeface="黑体" panose="02010609060101010101" pitchFamily="2" charset="-122"/>
                  <a:ea typeface="黑体" panose="02010609060101010101" pitchFamily="2" charset="-122"/>
                </a:rPr>
                <a:t>宰相</a:t>
              </a:r>
              <a:endParaRPr lang="zh-CN" altLang="en-US" sz="3600" b="1" dirty="0">
                <a:latin typeface="黑体" panose="02010609060101010101" pitchFamily="2" charset="-122"/>
                <a:ea typeface="黑体" panose="02010609060101010101" pitchFamily="2" charset="-122"/>
              </a:endParaRPr>
            </a:p>
          </p:txBody>
        </p:sp>
        <p:sp>
          <p:nvSpPr>
            <p:cNvPr id="21522" name="文本框 26"/>
            <p:cNvSpPr txBox="1"/>
            <p:nvPr/>
          </p:nvSpPr>
          <p:spPr>
            <a:xfrm>
              <a:off x="8459" y="7912"/>
              <a:ext cx="1056" cy="2808"/>
            </a:xfrm>
            <a:prstGeom prst="rect">
              <a:avLst/>
            </a:prstGeom>
            <a:solidFill>
              <a:schemeClr val="bg2"/>
            </a:solidFill>
            <a:ln w="9525" cap="flat" cmpd="sng">
              <a:solidFill>
                <a:srgbClr val="000000"/>
              </a:solidFill>
              <a:prstDash val="solid"/>
              <a:round/>
              <a:headEnd type="none" w="med" len="med"/>
              <a:tailEnd type="none" w="med" len="med"/>
            </a:ln>
          </p:spPr>
          <p:txBody>
            <a:bodyPr vert="eaVert">
              <a:spAutoFit/>
            </a:bodyPr>
            <a:lstStyle/>
            <a:p>
              <a:pPr lvl="0" algn="ctr" eaLnBrk="1" hangingPunct="1"/>
              <a:r>
                <a:rPr lang="zh-CN" altLang="en-US" sz="3200" b="1" dirty="0">
                  <a:latin typeface="黑体" panose="02010609060101010101" pitchFamily="2" charset="-122"/>
                  <a:ea typeface="黑体" panose="02010609060101010101" pitchFamily="2" charset="-122"/>
                </a:rPr>
                <a:t>若干副相</a:t>
              </a:r>
              <a:endParaRPr lang="zh-CN" altLang="en-US" sz="3600" b="1" dirty="0">
                <a:latin typeface="黑体" panose="02010609060101010101" pitchFamily="2" charset="-122"/>
                <a:ea typeface="黑体" panose="02010609060101010101" pitchFamily="2" charset="-122"/>
              </a:endParaRPr>
            </a:p>
          </p:txBody>
        </p:sp>
      </p:grpSp>
      <p:sp>
        <p:nvSpPr>
          <p:cNvPr id="2" name="文本框 2"/>
          <p:cNvSpPr txBox="1"/>
          <p:nvPr/>
        </p:nvSpPr>
        <p:spPr>
          <a:xfrm>
            <a:off x="220" y="659713"/>
            <a:ext cx="5561110" cy="706755"/>
          </a:xfrm>
          <a:prstGeom prst="rect">
            <a:avLst/>
          </a:prstGeom>
          <a:noFill/>
        </p:spPr>
        <p:txBody>
          <a:bodyPr wrap="square" rtlCol="0">
            <a:spAutoFit/>
          </a:bodyPr>
          <a:p>
            <a:r>
              <a:rPr lang="zh-CN" altLang="en-US" sz="4000" b="1" dirty="0" smtClean="0">
                <a:solidFill>
                  <a:srgbClr val="FF0000"/>
                </a:solidFill>
                <a:latin typeface="黑体" panose="02010609060101010101" pitchFamily="2" charset="-122"/>
                <a:ea typeface="黑体" panose="02010609060101010101" pitchFamily="2" charset="-122"/>
              </a:rPr>
              <a:t>（一）中央</a:t>
            </a:r>
            <a:r>
              <a:rPr lang="en-US" altLang="zh-CN" sz="4000" b="1" dirty="0" smtClean="0">
                <a:solidFill>
                  <a:srgbClr val="FF0000"/>
                </a:solidFill>
                <a:latin typeface="黑体" panose="02010609060101010101" pitchFamily="2" charset="-122"/>
                <a:ea typeface="黑体" panose="02010609060101010101" pitchFamily="2" charset="-122"/>
              </a:rPr>
              <a:t>——</a:t>
            </a:r>
            <a:r>
              <a:rPr lang="zh-CN" altLang="en-US" sz="4000" b="1" dirty="0">
                <a:solidFill>
                  <a:srgbClr val="FF0000"/>
                </a:solidFill>
                <a:latin typeface="黑体" panose="02010609060101010101" pitchFamily="2" charset="-122"/>
                <a:ea typeface="黑体" panose="02010609060101010101" pitchFamily="2" charset="-122"/>
              </a:rPr>
              <a:t>相权</a:t>
            </a:r>
            <a:endParaRPr lang="zh-CN" altLang="en-US" sz="4000" b="1" dirty="0">
              <a:solidFill>
                <a:srgbClr val="0000CC"/>
              </a:solidFill>
              <a:latin typeface="黑体" panose="02010609060101010101" pitchFamily="2" charset="-122"/>
              <a:ea typeface="黑体" panose="02010609060101010101" pitchFamily="2" charset="-122"/>
            </a:endParaRPr>
          </a:p>
        </p:txBody>
      </p:sp>
      <p:sp>
        <p:nvSpPr>
          <p:cNvPr id="3" name="矩形 2"/>
          <p:cNvSpPr/>
          <p:nvPr/>
        </p:nvSpPr>
        <p:spPr>
          <a:xfrm>
            <a:off x="0" y="0"/>
            <a:ext cx="5057775" cy="457200"/>
          </a:xfrm>
          <a:prstGeom prst="rect">
            <a:avLst/>
          </a:prstGeom>
          <a:solidFill>
            <a:srgbClr val="BABC74"/>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dirty="0" smtClean="0"/>
              <a:t>加强中央集权</a:t>
            </a:r>
            <a:r>
              <a:rPr lang="en-US" altLang="zh-CN" sz="3200" dirty="0" smtClean="0"/>
              <a:t>——</a:t>
            </a:r>
            <a:r>
              <a:rPr lang="zh-CN" altLang="en-US" sz="3200" dirty="0" smtClean="0">
                <a:solidFill>
                  <a:schemeClr val="tx1"/>
                </a:solidFill>
              </a:rPr>
              <a:t>政治</a:t>
            </a:r>
            <a:endParaRPr lang="zh-CN" altLang="en-US" sz="3200" b="1" dirty="0">
              <a:solidFill>
                <a:schemeClr val="tx1"/>
              </a:solidFill>
            </a:endParaRPr>
          </a:p>
        </p:txBody>
      </p:sp>
    </p:spTree>
    <p:custDataLst>
      <p:tags r:id="rId7"/>
    </p:custDataLst>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anim calcmode="lin" valueType="num">
                                      <p:cBhvr additive="base">
                                        <p:cTn id="7" dur="500" fill="hold"/>
                                        <p:tgtEl>
                                          <p:spTgt spid="21507"/>
                                        </p:tgtEl>
                                        <p:attrNameLst>
                                          <p:attrName>ppt_x</p:attrName>
                                        </p:attrNameLst>
                                      </p:cBhvr>
                                      <p:tavLst>
                                        <p:tav tm="0">
                                          <p:val>
                                            <p:strVal val="#ppt_x"/>
                                          </p:val>
                                        </p:tav>
                                        <p:tav tm="100000">
                                          <p:val>
                                            <p:strVal val="#ppt_x"/>
                                          </p:val>
                                        </p:tav>
                                      </p:tavLst>
                                    </p:anim>
                                    <p:anim calcmode="lin" valueType="num">
                                      <p:cBhvr additive="base">
                                        <p:cTn id="8" dur="500" fill="hold"/>
                                        <p:tgtEl>
                                          <p:spTgt spid="2150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515"/>
                                        </p:tgtEl>
                                        <p:attrNameLst>
                                          <p:attrName>style.visibility</p:attrName>
                                        </p:attrNameLst>
                                      </p:cBhvr>
                                      <p:to>
                                        <p:strVal val="visible"/>
                                      </p:to>
                                    </p:set>
                                    <p:anim calcmode="lin" valueType="num">
                                      <p:cBhvr additive="base">
                                        <p:cTn id="23" dur="500" fill="hold"/>
                                        <p:tgtEl>
                                          <p:spTgt spid="21515"/>
                                        </p:tgtEl>
                                        <p:attrNameLst>
                                          <p:attrName>ppt_x</p:attrName>
                                        </p:attrNameLst>
                                      </p:cBhvr>
                                      <p:tavLst>
                                        <p:tav tm="0">
                                          <p:val>
                                            <p:strVal val="#ppt_x"/>
                                          </p:val>
                                        </p:tav>
                                        <p:tav tm="100000">
                                          <p:val>
                                            <p:strVal val="#ppt_x"/>
                                          </p:val>
                                        </p:tav>
                                      </p:tavLst>
                                    </p:anim>
                                    <p:anim calcmode="lin" valueType="num">
                                      <p:cBhvr additive="base">
                                        <p:cTn id="24" dur="500" fill="hold"/>
                                        <p:tgtEl>
                                          <p:spTgt spid="215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516"/>
                                        </p:tgtEl>
                                        <p:attrNameLst>
                                          <p:attrName>style.visibility</p:attrName>
                                        </p:attrNameLst>
                                      </p:cBhvr>
                                      <p:to>
                                        <p:strVal val="visible"/>
                                      </p:to>
                                    </p:set>
                                    <p:anim calcmode="lin" valueType="num">
                                      <p:cBhvr additive="base">
                                        <p:cTn id="29" dur="500" fill="hold"/>
                                        <p:tgtEl>
                                          <p:spTgt spid="21516"/>
                                        </p:tgtEl>
                                        <p:attrNameLst>
                                          <p:attrName>ppt_x</p:attrName>
                                        </p:attrNameLst>
                                      </p:cBhvr>
                                      <p:tavLst>
                                        <p:tav tm="0">
                                          <p:val>
                                            <p:strVal val="#ppt_x"/>
                                          </p:val>
                                        </p:tav>
                                        <p:tav tm="100000">
                                          <p:val>
                                            <p:strVal val="#ppt_x"/>
                                          </p:val>
                                        </p:tav>
                                      </p:tavLst>
                                    </p:anim>
                                    <p:anim calcmode="lin" valueType="num">
                                      <p:cBhvr additive="base">
                                        <p:cTn id="30" dur="500" fill="hold"/>
                                        <p:tgtEl>
                                          <p:spTgt spid="215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ppt_x</p:attrName>
                                        </p:attrNameLst>
                                      </p:cBhvr>
                                      <p:tavLst>
                                        <p:tav tm="0">
                                          <p:val>
                                            <p:strVal val="#ppt_x"/>
                                          </p:val>
                                        </p:tav>
                                        <p:tav tm="100000">
                                          <p:val>
                                            <p:strVal val="#ppt_x"/>
                                          </p:val>
                                        </p:tav>
                                      </p:tavLst>
                                    </p:anim>
                                    <p:anim calcmode="lin" valueType="num">
                                      <p:cBhvr>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ppt_x</p:attrName>
                                        </p:attrNameLst>
                                      </p:cBhvr>
                                      <p:tavLst>
                                        <p:tav tm="0">
                                          <p:val>
                                            <p:strVal val="#ppt_x"/>
                                          </p:val>
                                        </p:tav>
                                        <p:tav tm="100000">
                                          <p:val>
                                            <p:strVal val="#ppt_x"/>
                                          </p:val>
                                        </p:tav>
                                      </p:tavLst>
                                    </p:anim>
                                    <p:anim calcmode="lin" valueType="num">
                                      <p:cBhvr>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100000">
                                          <p:val>
                                            <p:strVal val="#ppt_x"/>
                                          </p:val>
                                        </p:tav>
                                      </p:tavLst>
                                    </p:anim>
                                    <p:anim calcmode="lin" valueType="num">
                                      <p:cBhvr>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ppt_x</p:attrName>
                                        </p:attrNameLst>
                                      </p:cBhvr>
                                      <p:tavLst>
                                        <p:tav tm="0">
                                          <p:val>
                                            <p:strVal val="#ppt_x"/>
                                          </p:val>
                                        </p:tav>
                                        <p:tav tm="100000">
                                          <p:val>
                                            <p:strVal val="#ppt_x"/>
                                          </p:val>
                                        </p:tav>
                                      </p:tavLst>
                                    </p:anim>
                                    <p:anim calcmode="lin" valueType="num">
                                      <p:cBhvr>
                                        <p:cTn id="5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21515" grpId="0"/>
      <p:bldP spid="2150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326670" name="AutoShape 14" descr="timg?image&amp;quality=80&amp;size=b9999_10000&amp;sec=1489544430&amp;di=5fe44fbc10a145cb39269550ab5ac465&amp;imgtype=jpg&amp;er=1&amp;src=http%3A%2F%2Fimg"/>
          <p:cNvSpPr>
            <a:spLocks noChangeAspect="1" noChangeArrowheads="1"/>
          </p:cNvSpPr>
          <p:nvPr/>
        </p:nvSpPr>
        <p:spPr bwMode="auto">
          <a:xfrm>
            <a:off x="5892800" y="3276600"/>
            <a:ext cx="406400" cy="304800"/>
          </a:xfrm>
          <a:prstGeom prst="rect">
            <a:avLst/>
          </a:prstGeom>
          <a:noFill/>
        </p:spPr>
        <p:txBody>
          <a:bodyPr/>
          <a:lstStyle/>
          <a:p>
            <a:endParaRPr lang="zh-CN" altLang="en-US"/>
          </a:p>
        </p:txBody>
      </p:sp>
      <p:sp>
        <p:nvSpPr>
          <p:cNvPr id="10" name="矩形 9"/>
          <p:cNvSpPr/>
          <p:nvPr/>
        </p:nvSpPr>
        <p:spPr>
          <a:xfrm>
            <a:off x="0" y="0"/>
            <a:ext cx="5057775" cy="457200"/>
          </a:xfrm>
          <a:prstGeom prst="rect">
            <a:avLst/>
          </a:prstGeom>
          <a:solidFill>
            <a:srgbClr val="BABC74"/>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加强中央集权</a:t>
            </a:r>
            <a:r>
              <a:rPr lang="en-US" altLang="zh-CN" sz="3200" dirty="0" smtClean="0"/>
              <a:t>——</a:t>
            </a:r>
            <a:r>
              <a:rPr lang="zh-CN" altLang="en-US" sz="3200" dirty="0" smtClean="0">
                <a:solidFill>
                  <a:schemeClr val="tx1"/>
                </a:solidFill>
              </a:rPr>
              <a:t>政治</a:t>
            </a:r>
            <a:endParaRPr lang="zh-CN" altLang="en-US" sz="3200" b="1" dirty="0">
              <a:solidFill>
                <a:schemeClr val="tx1"/>
              </a:solidFill>
            </a:endParaRPr>
          </a:p>
        </p:txBody>
      </p:sp>
      <p:sp>
        <p:nvSpPr>
          <p:cNvPr id="11" name="文本框 2"/>
          <p:cNvSpPr txBox="1"/>
          <p:nvPr/>
        </p:nvSpPr>
        <p:spPr>
          <a:xfrm>
            <a:off x="182465" y="567003"/>
            <a:ext cx="5561110" cy="707886"/>
          </a:xfrm>
          <a:prstGeom prst="rect">
            <a:avLst/>
          </a:prstGeom>
          <a:noFill/>
        </p:spPr>
        <p:txBody>
          <a:bodyPr wrap="square" rtlCol="0">
            <a:spAutoFit/>
          </a:bodyPr>
          <a:lstStyle/>
          <a:p>
            <a:r>
              <a:rPr lang="zh-CN" altLang="en-US" sz="4000" b="1" dirty="0" smtClean="0">
                <a:solidFill>
                  <a:srgbClr val="FF0000"/>
                </a:solidFill>
                <a:latin typeface="黑体" panose="02010609060101010101" pitchFamily="2" charset="-122"/>
                <a:ea typeface="黑体" panose="02010609060101010101" pitchFamily="2" charset="-122"/>
              </a:rPr>
              <a:t>（二）地方</a:t>
            </a:r>
            <a:r>
              <a:rPr lang="en-US" altLang="zh-CN" sz="4000" b="1" dirty="0" smtClean="0">
                <a:solidFill>
                  <a:srgbClr val="FF0000"/>
                </a:solidFill>
                <a:latin typeface="黑体" panose="02010609060101010101" pitchFamily="2" charset="-122"/>
                <a:ea typeface="黑体" panose="02010609060101010101" pitchFamily="2" charset="-122"/>
              </a:rPr>
              <a:t>——</a:t>
            </a:r>
            <a:r>
              <a:rPr lang="zh-CN" altLang="en-US" sz="4000" b="1" dirty="0" smtClean="0">
                <a:solidFill>
                  <a:srgbClr val="FF0000"/>
                </a:solidFill>
                <a:latin typeface="黑体" panose="02010609060101010101" pitchFamily="2" charset="-122"/>
                <a:ea typeface="黑体" panose="02010609060101010101" pitchFamily="2" charset="-122"/>
              </a:rPr>
              <a:t>行政权</a:t>
            </a:r>
            <a:endParaRPr lang="zh-CN" altLang="en-US" sz="4000" b="1" dirty="0">
              <a:solidFill>
                <a:srgbClr val="0000CC"/>
              </a:solidFill>
              <a:latin typeface="黑体" panose="02010609060101010101" pitchFamily="2" charset="-122"/>
              <a:ea typeface="黑体" panose="02010609060101010101" pitchFamily="2" charset="-122"/>
            </a:endParaRPr>
          </a:p>
        </p:txBody>
      </p:sp>
      <p:sp>
        <p:nvSpPr>
          <p:cNvPr id="12" name="TextBox 11"/>
          <p:cNvSpPr txBox="1"/>
          <p:nvPr/>
        </p:nvSpPr>
        <p:spPr>
          <a:xfrm>
            <a:off x="528141" y="1448252"/>
            <a:ext cx="11130459" cy="1384995"/>
          </a:xfrm>
          <a:prstGeom prst="rect">
            <a:avLst/>
          </a:prstGeom>
          <a:noFill/>
        </p:spPr>
        <p:txBody>
          <a:bodyPr wrap="square" rtlCol="0">
            <a:spAutoFit/>
          </a:bodyPr>
          <a:lstStyle/>
          <a:p>
            <a:r>
              <a:rPr lang="zh-CN" altLang="en-US" sz="2800" dirty="0" smtClean="0"/>
              <a:t>材料一：</a:t>
            </a:r>
            <a:endParaRPr lang="en-US" altLang="zh-CN" sz="2800" dirty="0" smtClean="0"/>
          </a:p>
          <a:p>
            <a:pPr indent="457200"/>
            <a:r>
              <a:rPr lang="zh-CN" altLang="en-US" sz="2800" dirty="0"/>
              <a:t>北宋</a:t>
            </a:r>
            <a:r>
              <a:rPr lang="zh-CN" altLang="en-US" sz="2800" dirty="0" smtClean="0"/>
              <a:t>时期，要派一位朝廷官员（最爱吃螃蟹）去地方担任知州，问他想去哪里？他说：“但得有螃蟹，无通判处则可也。”</a:t>
            </a:r>
            <a:endParaRPr lang="zh-CN" altLang="en-US" sz="2800" dirty="0"/>
          </a:p>
        </p:txBody>
      </p:sp>
      <p:sp>
        <p:nvSpPr>
          <p:cNvPr id="13" name="TextBox 12"/>
          <p:cNvSpPr txBox="1"/>
          <p:nvPr/>
        </p:nvSpPr>
        <p:spPr>
          <a:xfrm>
            <a:off x="412202" y="3809268"/>
            <a:ext cx="11367595" cy="1814830"/>
          </a:xfrm>
          <a:prstGeom prst="rect">
            <a:avLst/>
          </a:prstGeom>
          <a:noFill/>
        </p:spPr>
        <p:txBody>
          <a:bodyPr wrap="square" rtlCol="0">
            <a:spAutoFit/>
          </a:bodyPr>
          <a:lstStyle/>
          <a:p>
            <a:r>
              <a:rPr lang="zh-CN" altLang="en-US" sz="2800" dirty="0" smtClean="0"/>
              <a:t>材料二：</a:t>
            </a:r>
            <a:endParaRPr lang="en-US" altLang="zh-CN" sz="2800" dirty="0" smtClean="0"/>
          </a:p>
          <a:p>
            <a:pPr indent="457200"/>
            <a:r>
              <a:rPr lang="zh-CN" altLang="en-US" sz="2800" dirty="0" smtClean="0"/>
              <a:t>到北宋中期，各级官僚达到</a:t>
            </a:r>
            <a:r>
              <a:rPr lang="en-US" altLang="zh-CN" sz="2800" dirty="0" smtClean="0"/>
              <a:t>17000</a:t>
            </a:r>
            <a:r>
              <a:rPr lang="zh-CN" altLang="en-US" sz="2800" dirty="0" smtClean="0"/>
              <a:t>多人，这比实际所需人数多出两倍。庞大的官僚机构中，有三五个人同时担任同一项官职，互相推卸责任，不干实事，行政效率很低。</a:t>
            </a:r>
            <a:endParaRPr lang="zh-CN" altLang="en-US" sz="2800" dirty="0"/>
          </a:p>
        </p:txBody>
      </p:sp>
      <p:sp>
        <p:nvSpPr>
          <p:cNvPr id="14" name="矩形 13"/>
          <p:cNvSpPr/>
          <p:nvPr/>
        </p:nvSpPr>
        <p:spPr>
          <a:xfrm>
            <a:off x="466722" y="1274888"/>
            <a:ext cx="11191878" cy="5325937"/>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495297" y="2833247"/>
            <a:ext cx="11163303" cy="523220"/>
          </a:xfrm>
          <a:prstGeom prst="rect">
            <a:avLst/>
          </a:prstGeom>
          <a:noFill/>
        </p:spPr>
        <p:txBody>
          <a:bodyPr wrap="square" rtlCol="0">
            <a:spAutoFit/>
          </a:bodyPr>
          <a:lstStyle/>
          <a:p>
            <a:r>
              <a:rPr lang="zh-CN" altLang="en-US" sz="2800" dirty="0" smtClean="0">
                <a:latin typeface="黑体" panose="02010609060101010101" pitchFamily="2" charset="-122"/>
                <a:ea typeface="黑体" panose="02010609060101010101" pitchFamily="2" charset="-122"/>
              </a:rPr>
              <a:t>根据材料回答：</a:t>
            </a:r>
            <a:r>
              <a:rPr lang="zh-CN" altLang="en-US" sz="2800" dirty="0" smtClean="0"/>
              <a:t>知州为什么不想当地有通判？</a:t>
            </a:r>
            <a:endParaRPr lang="zh-CN" altLang="en-US" sz="2800" dirty="0"/>
          </a:p>
        </p:txBody>
      </p:sp>
      <p:sp>
        <p:nvSpPr>
          <p:cNvPr id="16" name="圆角矩形 15"/>
          <p:cNvSpPr/>
          <p:nvPr/>
        </p:nvSpPr>
        <p:spPr>
          <a:xfrm>
            <a:off x="466722" y="3274243"/>
            <a:ext cx="11191877" cy="601056"/>
          </a:xfrm>
          <a:prstGeom prst="roundRect">
            <a:avLst/>
          </a:prstGeom>
          <a:gradFill>
            <a:gsLst>
              <a:gs pos="100000">
                <a:schemeClr val="accent6">
                  <a:lumMod val="60000"/>
                  <a:lumOff val="40000"/>
                </a:schemeClr>
              </a:gs>
              <a:gs pos="0">
                <a:srgbClr val="9CB86E"/>
              </a:gs>
              <a:gs pos="54000">
                <a:srgbClr val="156B1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为防止地方知州权力过大，实行轮换；并设通判，以分知州权利。</a:t>
            </a:r>
            <a:endParaRPr lang="zh-CN" altLang="en-US" sz="2800" b="1" dirty="0"/>
          </a:p>
        </p:txBody>
      </p:sp>
      <p:sp>
        <p:nvSpPr>
          <p:cNvPr id="17" name="TextBox 16"/>
          <p:cNvSpPr txBox="1"/>
          <p:nvPr/>
        </p:nvSpPr>
        <p:spPr>
          <a:xfrm>
            <a:off x="466722" y="5970309"/>
            <a:ext cx="11163303" cy="523220"/>
          </a:xfrm>
          <a:prstGeom prst="rect">
            <a:avLst/>
          </a:prstGeom>
          <a:noFill/>
        </p:spPr>
        <p:txBody>
          <a:bodyPr wrap="square" rtlCol="0">
            <a:spAutoFit/>
          </a:bodyPr>
          <a:lstStyle/>
          <a:p>
            <a:r>
              <a:rPr lang="zh-CN" altLang="en-US" sz="2800" dirty="0" smtClean="0">
                <a:latin typeface="黑体" panose="02010609060101010101" pitchFamily="2" charset="-122"/>
                <a:ea typeface="黑体" panose="02010609060101010101" pitchFamily="2" charset="-122"/>
              </a:rPr>
              <a:t>根据材料一、二回答：</a:t>
            </a:r>
            <a:r>
              <a:rPr lang="zh-CN" altLang="en-US" sz="2800" dirty="0" smtClean="0">
                <a:latin typeface="+mn-ea"/>
              </a:rPr>
              <a:t>两则材料反映什么历史信息，带来什么影响</a:t>
            </a:r>
            <a:r>
              <a:rPr lang="zh-CN" altLang="en-US" sz="2800" dirty="0" smtClean="0"/>
              <a:t>？</a:t>
            </a:r>
            <a:endParaRPr lang="zh-CN" altLang="en-US" sz="2800" dirty="0"/>
          </a:p>
        </p:txBody>
      </p:sp>
      <p:sp>
        <p:nvSpPr>
          <p:cNvPr id="18" name="圆角矩形 17"/>
          <p:cNvSpPr/>
          <p:nvPr/>
        </p:nvSpPr>
        <p:spPr>
          <a:xfrm>
            <a:off x="0" y="5978201"/>
            <a:ext cx="12192000" cy="601056"/>
          </a:xfrm>
          <a:prstGeom prst="roundRect">
            <a:avLst/>
          </a:prstGeom>
          <a:gradFill>
            <a:gsLst>
              <a:gs pos="100000">
                <a:schemeClr val="accent6">
                  <a:lumMod val="60000"/>
                  <a:lumOff val="40000"/>
                </a:schemeClr>
              </a:gs>
              <a:gs pos="0">
                <a:srgbClr val="9CB86E"/>
              </a:gs>
              <a:gs pos="54000">
                <a:srgbClr val="156B1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加强皇权，加强对地方的控制；官僚机构庞大，行政效率低，“积贫”。</a:t>
            </a:r>
            <a:endParaRPr lang="zh-CN" altLang="en-US"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anim calcmode="lin" valueType="num">
                                      <p:cBhvr>
                                        <p:cTn id="18" dur="500" fill="hold"/>
                                        <p:tgtEl>
                                          <p:spTgt spid="16"/>
                                        </p:tgtEl>
                                        <p:attrNameLst>
                                          <p:attrName>ppt_x</p:attrName>
                                        </p:attrNameLst>
                                      </p:cBhvr>
                                      <p:tavLst>
                                        <p:tav tm="0">
                                          <p:val>
                                            <p:strVal val="#ppt_x"/>
                                          </p:val>
                                        </p:tav>
                                        <p:tav tm="100000">
                                          <p:val>
                                            <p:strVal val="#ppt_x"/>
                                          </p:val>
                                        </p:tav>
                                      </p:tavLst>
                                    </p:anim>
                                    <p:anim calcmode="lin" valueType="num">
                                      <p:cBhvr>
                                        <p:cTn id="1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bldLvl="0" animBg="1"/>
      <p:bldP spid="1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35" y="0"/>
            <a:ext cx="12191365" cy="6858635"/>
          </a:xfrm>
          <a:prstGeom prst="rect">
            <a:avLst/>
          </a:prstGeom>
        </p:spPr>
      </p:pic>
      <p:pic>
        <p:nvPicPr>
          <p:cNvPr id="326672" name="Picture 16" descr="timg?image&amp;quality=80&amp;size=b9999_10000&amp;sec=1489544430&amp;di=5fe44fbc10a145cb39269550ab5ac465&amp;imgtype=jpg&amp;er=1&amp;src=http%3A%2F%2Fimg"/>
          <p:cNvPicPr>
            <a:picLocks noChangeAspect="1" noChangeArrowheads="1"/>
          </p:cNvPicPr>
          <p:nvPr/>
        </p:nvPicPr>
        <p:blipFill>
          <a:blip r:embed="rId2" cstate="print"/>
          <a:srcRect/>
          <a:stretch>
            <a:fillRect/>
          </a:stretch>
        </p:blipFill>
        <p:spPr bwMode="auto">
          <a:xfrm>
            <a:off x="4124657" y="3971499"/>
            <a:ext cx="4064000" cy="2442190"/>
          </a:xfrm>
          <a:prstGeom prst="rect">
            <a:avLst/>
          </a:prstGeom>
          <a:noFill/>
        </p:spPr>
      </p:pic>
      <p:sp>
        <p:nvSpPr>
          <p:cNvPr id="326661" name="Rectangle 5"/>
          <p:cNvSpPr>
            <a:spLocks noChangeArrowheads="1"/>
          </p:cNvSpPr>
          <p:nvPr/>
        </p:nvSpPr>
        <p:spPr bwMode="auto">
          <a:xfrm>
            <a:off x="304800" y="1411926"/>
            <a:ext cx="11887200" cy="865505"/>
          </a:xfrm>
          <a:prstGeom prst="rect">
            <a:avLst/>
          </a:prstGeom>
          <a:noFill/>
          <a:ln w="9525" algn="ctr">
            <a:noFill/>
            <a:miter lim="800000"/>
          </a:ln>
          <a:effectLst/>
        </p:spPr>
        <p:txBody>
          <a:bodyPr>
            <a:spAutoFit/>
          </a:bodyPr>
          <a:lstStyle/>
          <a:p>
            <a:pPr indent="0" eaLnBrk="0" hangingPunct="0">
              <a:lnSpc>
                <a:spcPct val="80000"/>
              </a:lnSpc>
              <a:spcBef>
                <a:spcPct val="20000"/>
              </a:spcBef>
              <a:buFont typeface="Arial" panose="020B0604020202020204" pitchFamily="34" charset="0"/>
              <a:buNone/>
            </a:pPr>
            <a:r>
              <a:rPr lang="en-US" altLang="zh-CN" sz="2800" b="1" dirty="0" smtClean="0">
                <a:solidFill>
                  <a:srgbClr val="C00000"/>
                </a:solidFill>
                <a:latin typeface="+mn-ea"/>
              </a:rPr>
              <a:t> </a:t>
            </a:r>
            <a:r>
              <a:rPr lang="zh-CN" altLang="en-US" sz="2800" b="1" dirty="0" smtClean="0">
                <a:solidFill>
                  <a:srgbClr val="C00000"/>
                </a:solidFill>
                <a:latin typeface="+mn-ea"/>
              </a:rPr>
              <a:t>措施：</a:t>
            </a:r>
            <a:r>
              <a:rPr lang="zh-CN" altLang="en-US" sz="2800" b="1" dirty="0" smtClean="0">
                <a:latin typeface="+mn-ea"/>
              </a:rPr>
              <a:t>①</a:t>
            </a:r>
            <a:r>
              <a:rPr lang="zh-CN" altLang="en-US" sz="2800" b="1" dirty="0">
                <a:solidFill>
                  <a:srgbClr val="FF0000"/>
                </a:solidFill>
                <a:latin typeface="+mn-ea"/>
              </a:rPr>
              <a:t>在地方</a:t>
            </a:r>
            <a:r>
              <a:rPr lang="zh-CN" altLang="en-US" sz="2800" b="1" dirty="0">
                <a:solidFill>
                  <a:schemeClr val="tx1"/>
                </a:solidFill>
                <a:latin typeface="+mn-ea"/>
              </a:rPr>
              <a:t>，派</a:t>
            </a:r>
            <a:r>
              <a:rPr lang="zh-CN" altLang="en-US" sz="2800" b="1" dirty="0">
                <a:solidFill>
                  <a:srgbClr val="FF0000"/>
                </a:solidFill>
                <a:latin typeface="+mn-ea"/>
              </a:rPr>
              <a:t>文臣</a:t>
            </a:r>
            <a:r>
              <a:rPr lang="zh-CN" altLang="en-US" sz="2800" b="1" dirty="0">
                <a:solidFill>
                  <a:schemeClr val="tx1"/>
                </a:solidFill>
                <a:latin typeface="+mn-ea"/>
              </a:rPr>
              <a:t>担任</a:t>
            </a:r>
            <a:r>
              <a:rPr lang="zh-CN" altLang="en-US" sz="2800" b="1" dirty="0">
                <a:solidFill>
                  <a:srgbClr val="FF0000"/>
                </a:solidFill>
                <a:latin typeface="+mn-ea"/>
              </a:rPr>
              <a:t>知</a:t>
            </a:r>
            <a:r>
              <a:rPr lang="zh-CN" altLang="en-US" sz="2800" b="1" dirty="0" smtClean="0">
                <a:solidFill>
                  <a:srgbClr val="FF0000"/>
                </a:solidFill>
                <a:latin typeface="+mn-ea"/>
              </a:rPr>
              <a:t>州</a:t>
            </a:r>
            <a:r>
              <a:rPr lang="zh-CN" altLang="en-US" sz="2800" b="1" dirty="0" smtClean="0">
                <a:latin typeface="+mn-ea"/>
              </a:rPr>
              <a:t>，知州实行</a:t>
            </a:r>
            <a:r>
              <a:rPr lang="zh-CN" altLang="en-US" sz="2800" b="1" dirty="0" smtClean="0">
                <a:solidFill>
                  <a:srgbClr val="FF0000"/>
                </a:solidFill>
                <a:latin typeface="+mn-ea"/>
              </a:rPr>
              <a:t>三年一换</a:t>
            </a:r>
            <a:r>
              <a:rPr lang="zh-CN" altLang="en-US" sz="2800" b="1" dirty="0" smtClean="0">
                <a:latin typeface="+mn-ea"/>
              </a:rPr>
              <a:t>制度；</a:t>
            </a:r>
            <a:endParaRPr lang="en-US" altLang="zh-CN" sz="2800" b="1" dirty="0" smtClean="0">
              <a:solidFill>
                <a:schemeClr val="tx1"/>
              </a:solidFill>
              <a:latin typeface="+mn-ea"/>
            </a:endParaRPr>
          </a:p>
          <a:p>
            <a:pPr lvl="1" eaLnBrk="0" hangingPunct="0">
              <a:lnSpc>
                <a:spcPct val="80000"/>
              </a:lnSpc>
              <a:spcBef>
                <a:spcPct val="20000"/>
              </a:spcBef>
            </a:pPr>
            <a:r>
              <a:rPr lang="zh-CN" altLang="en-US" sz="2800" b="1" dirty="0" smtClean="0">
                <a:latin typeface="+mn-ea"/>
              </a:rPr>
              <a:t>       ②还</a:t>
            </a:r>
            <a:r>
              <a:rPr lang="zh-CN" altLang="en-US" sz="2800" b="1" dirty="0" smtClean="0">
                <a:solidFill>
                  <a:srgbClr val="FF0000"/>
                </a:solidFill>
                <a:latin typeface="+mn-ea"/>
              </a:rPr>
              <a:t>设置通判</a:t>
            </a:r>
            <a:r>
              <a:rPr lang="zh-CN" altLang="en-US" sz="2800" b="1" dirty="0" smtClean="0">
                <a:latin typeface="+mn-ea"/>
              </a:rPr>
              <a:t>，以</a:t>
            </a:r>
            <a:r>
              <a:rPr lang="zh-CN" altLang="en-US" sz="2800" b="1" dirty="0" smtClean="0">
                <a:solidFill>
                  <a:srgbClr val="FF0000"/>
                </a:solidFill>
                <a:latin typeface="+mn-ea"/>
              </a:rPr>
              <a:t>分知州的权力</a:t>
            </a:r>
            <a:r>
              <a:rPr lang="zh-CN" altLang="en-US" sz="2800" b="1" dirty="0" smtClean="0">
                <a:solidFill>
                  <a:schemeClr val="tx1"/>
                </a:solidFill>
                <a:latin typeface="+mn-ea"/>
              </a:rPr>
              <a:t>；</a:t>
            </a:r>
            <a:endParaRPr lang="zh-CN" altLang="en-US" sz="2800" b="1" dirty="0" smtClean="0">
              <a:solidFill>
                <a:schemeClr val="tx1"/>
              </a:solidFill>
              <a:latin typeface="+mn-ea"/>
            </a:endParaRPr>
          </a:p>
        </p:txBody>
      </p:sp>
      <p:pic>
        <p:nvPicPr>
          <p:cNvPr id="326667" name="Picture 11" descr="timg?image&amp;quality=80&amp;size=b9999_10000&amp;sec=1488949955020&amp;di=84c8f96929e857cc87c7818364a9730d&amp;imgtype=0&amp;src=http%3A%2F%2Fh"/>
          <p:cNvPicPr>
            <a:picLocks noChangeAspect="1" noChangeArrowheads="1"/>
          </p:cNvPicPr>
          <p:nvPr/>
        </p:nvPicPr>
        <p:blipFill>
          <a:blip r:embed="rId3" cstate="print"/>
          <a:srcRect/>
          <a:stretch>
            <a:fillRect/>
          </a:stretch>
        </p:blipFill>
        <p:spPr bwMode="auto">
          <a:xfrm>
            <a:off x="406400" y="3998794"/>
            <a:ext cx="3246967" cy="2402006"/>
          </a:xfrm>
          <a:prstGeom prst="rect">
            <a:avLst/>
          </a:prstGeom>
          <a:noFill/>
        </p:spPr>
      </p:pic>
      <p:sp>
        <p:nvSpPr>
          <p:cNvPr id="326668" name="Text Box 12"/>
          <p:cNvSpPr txBox="1">
            <a:spLocks noChangeArrowheads="1"/>
          </p:cNvSpPr>
          <p:nvPr/>
        </p:nvSpPr>
        <p:spPr bwMode="auto">
          <a:xfrm>
            <a:off x="820381" y="6360451"/>
            <a:ext cx="10871200" cy="579437"/>
          </a:xfrm>
          <a:prstGeom prst="rect">
            <a:avLst/>
          </a:prstGeom>
          <a:noFill/>
          <a:ln w="9525" algn="ctr">
            <a:noFill/>
            <a:miter lim="800000"/>
          </a:ln>
          <a:effectLst/>
        </p:spPr>
        <p:txBody>
          <a:bodyPr>
            <a:spAutoFit/>
          </a:bodyPr>
          <a:lstStyle/>
          <a:p>
            <a:r>
              <a:rPr lang="zh-CN" altLang="en-US" sz="3200" b="1" dirty="0" smtClean="0">
                <a:solidFill>
                  <a:schemeClr val="bg1"/>
                </a:solidFill>
              </a:rPr>
              <a:t>       某</a:t>
            </a:r>
            <a:r>
              <a:rPr lang="zh-CN" altLang="en-US" sz="3200" b="1" dirty="0">
                <a:solidFill>
                  <a:schemeClr val="bg1"/>
                </a:solidFill>
              </a:rPr>
              <a:t>知州       </a:t>
            </a:r>
            <a:r>
              <a:rPr lang="zh-CN" altLang="en-US" sz="3200" b="1" dirty="0" smtClean="0">
                <a:solidFill>
                  <a:schemeClr val="bg1"/>
                </a:solidFill>
              </a:rPr>
              <a:t>                         某</a:t>
            </a:r>
            <a:r>
              <a:rPr lang="zh-CN" altLang="en-US" sz="3200" b="1" dirty="0">
                <a:solidFill>
                  <a:schemeClr val="bg1"/>
                </a:solidFill>
              </a:rPr>
              <a:t>通判         </a:t>
            </a:r>
            <a:r>
              <a:rPr lang="zh-CN" altLang="en-US" sz="3200" b="1" dirty="0" smtClean="0">
                <a:solidFill>
                  <a:schemeClr val="bg1"/>
                </a:solidFill>
              </a:rPr>
              <a:t>                    某</a:t>
            </a:r>
            <a:r>
              <a:rPr lang="zh-CN" altLang="en-US" sz="3200" b="1" dirty="0">
                <a:solidFill>
                  <a:schemeClr val="bg1"/>
                </a:solidFill>
              </a:rPr>
              <a:t>转运使</a:t>
            </a:r>
            <a:endParaRPr lang="zh-CN" altLang="en-US" sz="3200" b="1" dirty="0">
              <a:solidFill>
                <a:schemeClr val="bg1"/>
              </a:solidFill>
            </a:endParaRPr>
          </a:p>
        </p:txBody>
      </p:sp>
      <p:sp>
        <p:nvSpPr>
          <p:cNvPr id="326670" name="AutoShape 14" descr="timg?image&amp;quality=80&amp;size=b9999_10000&amp;sec=1489544430&amp;di=5fe44fbc10a145cb39269550ab5ac465&amp;imgtype=jpg&amp;er=1&amp;src=http%3A%2F%2Fimg"/>
          <p:cNvSpPr>
            <a:spLocks noChangeAspect="1" noChangeArrowheads="1"/>
          </p:cNvSpPr>
          <p:nvPr/>
        </p:nvSpPr>
        <p:spPr bwMode="auto">
          <a:xfrm>
            <a:off x="5892800" y="3276600"/>
            <a:ext cx="406400" cy="304800"/>
          </a:xfrm>
          <a:prstGeom prst="rect">
            <a:avLst/>
          </a:prstGeom>
          <a:noFill/>
        </p:spPr>
        <p:txBody>
          <a:bodyPr/>
          <a:lstStyle/>
          <a:p>
            <a:endParaRPr lang="zh-CN" altLang="en-US"/>
          </a:p>
        </p:txBody>
      </p:sp>
      <p:pic>
        <p:nvPicPr>
          <p:cNvPr id="326674" name="Picture 18" descr="timg?image&amp;quality=80&amp;size=b9999_10000&amp;sec=1488950171569&amp;di=02a92a13604bc57828eff5ae364fc010&amp;imgtype=0&amp;src=http%3A%2F%2Ffujian"/>
          <p:cNvPicPr>
            <a:picLocks noChangeAspect="1" noChangeArrowheads="1"/>
          </p:cNvPicPr>
          <p:nvPr/>
        </p:nvPicPr>
        <p:blipFill>
          <a:blip r:embed="rId4" cstate="print"/>
          <a:srcRect/>
          <a:stretch>
            <a:fillRect/>
          </a:stretch>
        </p:blipFill>
        <p:spPr bwMode="auto">
          <a:xfrm>
            <a:off x="8905922" y="3971499"/>
            <a:ext cx="2810933" cy="2431718"/>
          </a:xfrm>
          <a:prstGeom prst="rect">
            <a:avLst/>
          </a:prstGeom>
          <a:noFill/>
        </p:spPr>
      </p:pic>
      <p:sp>
        <p:nvSpPr>
          <p:cNvPr id="326675" name="AutoShape 19"/>
          <p:cNvSpPr>
            <a:spLocks noChangeArrowheads="1"/>
          </p:cNvSpPr>
          <p:nvPr/>
        </p:nvSpPr>
        <p:spPr bwMode="auto">
          <a:xfrm>
            <a:off x="2703773" y="2934268"/>
            <a:ext cx="4338472" cy="1716206"/>
          </a:xfrm>
          <a:prstGeom prst="cloudCallout">
            <a:avLst>
              <a:gd name="adj1" fmla="val -36519"/>
              <a:gd name="adj2" fmla="val 54000"/>
            </a:avLst>
          </a:prstGeom>
          <a:solidFill>
            <a:srgbClr val="99CCFF"/>
          </a:solidFill>
          <a:ln w="9525">
            <a:solidFill>
              <a:srgbClr val="800080"/>
            </a:solidFill>
            <a:round/>
          </a:ln>
          <a:effectLst/>
        </p:spPr>
        <p:txBody>
          <a:bodyPr/>
          <a:lstStyle/>
          <a:p>
            <a:pPr algn="ctr"/>
            <a:r>
              <a:rPr lang="zh-CN" altLang="en-US" sz="2600" dirty="0"/>
              <a:t>你来监督我，他来收财赋，我能干点啥呢？</a:t>
            </a:r>
            <a:endParaRPr lang="zh-CN" altLang="en-US" sz="2600" dirty="0"/>
          </a:p>
        </p:txBody>
      </p:sp>
      <p:sp>
        <p:nvSpPr>
          <p:cNvPr id="10" name="矩形 9"/>
          <p:cNvSpPr/>
          <p:nvPr/>
        </p:nvSpPr>
        <p:spPr>
          <a:xfrm>
            <a:off x="0" y="0"/>
            <a:ext cx="5057775" cy="457200"/>
          </a:xfrm>
          <a:prstGeom prst="rect">
            <a:avLst/>
          </a:prstGeom>
          <a:solidFill>
            <a:srgbClr val="BABC74"/>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加强中央集权</a:t>
            </a:r>
            <a:r>
              <a:rPr lang="en-US" altLang="zh-CN" sz="3200" dirty="0" smtClean="0"/>
              <a:t>——</a:t>
            </a:r>
            <a:r>
              <a:rPr lang="zh-CN" altLang="en-US" sz="3200" dirty="0" smtClean="0">
                <a:solidFill>
                  <a:schemeClr val="tx1"/>
                </a:solidFill>
              </a:rPr>
              <a:t>政治</a:t>
            </a:r>
            <a:endParaRPr lang="zh-CN" altLang="en-US" sz="3200" b="1" dirty="0">
              <a:solidFill>
                <a:schemeClr val="tx1"/>
              </a:solidFill>
            </a:endParaRPr>
          </a:p>
        </p:txBody>
      </p:sp>
      <p:sp>
        <p:nvSpPr>
          <p:cNvPr id="11" name="文本框 2"/>
          <p:cNvSpPr txBox="1"/>
          <p:nvPr/>
        </p:nvSpPr>
        <p:spPr>
          <a:xfrm>
            <a:off x="182465" y="567003"/>
            <a:ext cx="5561110" cy="707886"/>
          </a:xfrm>
          <a:prstGeom prst="rect">
            <a:avLst/>
          </a:prstGeom>
          <a:noFill/>
        </p:spPr>
        <p:txBody>
          <a:bodyPr wrap="square" rtlCol="0">
            <a:spAutoFit/>
          </a:bodyPr>
          <a:lstStyle/>
          <a:p>
            <a:r>
              <a:rPr lang="zh-CN" altLang="en-US" sz="4000" b="1" dirty="0" smtClean="0">
                <a:solidFill>
                  <a:srgbClr val="FF0000"/>
                </a:solidFill>
                <a:latin typeface="黑体" panose="02010609060101010101" pitchFamily="2" charset="-122"/>
                <a:ea typeface="黑体" panose="02010609060101010101" pitchFamily="2" charset="-122"/>
              </a:rPr>
              <a:t>（二）地方</a:t>
            </a:r>
            <a:r>
              <a:rPr lang="en-US" altLang="zh-CN" sz="4000" b="1" dirty="0" smtClean="0">
                <a:solidFill>
                  <a:srgbClr val="FF0000"/>
                </a:solidFill>
                <a:latin typeface="黑体" panose="02010609060101010101" pitchFamily="2" charset="-122"/>
                <a:ea typeface="黑体" panose="02010609060101010101" pitchFamily="2" charset="-122"/>
              </a:rPr>
              <a:t>——</a:t>
            </a:r>
            <a:r>
              <a:rPr lang="zh-CN" altLang="en-US" sz="4000" b="1" dirty="0" smtClean="0">
                <a:solidFill>
                  <a:srgbClr val="FF0000"/>
                </a:solidFill>
                <a:latin typeface="黑体" panose="02010609060101010101" pitchFamily="2" charset="-122"/>
                <a:ea typeface="黑体" panose="02010609060101010101" pitchFamily="2" charset="-122"/>
              </a:rPr>
              <a:t>行政权</a:t>
            </a:r>
            <a:endParaRPr lang="zh-CN" altLang="en-US" sz="4000" b="1" dirty="0">
              <a:solidFill>
                <a:srgbClr val="0000CC"/>
              </a:solidFill>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6675"/>
                                        </p:tgtEl>
                                        <p:attrNameLst>
                                          <p:attrName>style.visibility</p:attrName>
                                        </p:attrNameLst>
                                      </p:cBhvr>
                                      <p:to>
                                        <p:strVal val="visible"/>
                                      </p:to>
                                    </p:set>
                                    <p:animEffect transition="in" filter="box(in)">
                                      <p:cBhvr>
                                        <p:cTn id="7" dur="2000"/>
                                        <p:tgtEl>
                                          <p:spTgt spid="326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5" y="0"/>
            <a:ext cx="12191365" cy="6858635"/>
          </a:xfrm>
          <a:prstGeom prst="rect">
            <a:avLst/>
          </a:prstGeom>
        </p:spPr>
      </p:pic>
      <p:sp>
        <p:nvSpPr>
          <p:cNvPr id="2" name="矩形 1"/>
          <p:cNvSpPr/>
          <p:nvPr/>
        </p:nvSpPr>
        <p:spPr>
          <a:xfrm>
            <a:off x="0" y="0"/>
            <a:ext cx="5057775" cy="457200"/>
          </a:xfrm>
          <a:prstGeom prst="rect">
            <a:avLst/>
          </a:prstGeom>
          <a:solidFill>
            <a:srgbClr val="BABC74"/>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加强中央集权</a:t>
            </a:r>
            <a:r>
              <a:rPr lang="en-US" altLang="zh-CN" sz="3200" dirty="0" smtClean="0"/>
              <a:t>——</a:t>
            </a:r>
            <a:r>
              <a:rPr lang="zh-CN" altLang="en-US" sz="3200" dirty="0" smtClean="0">
                <a:solidFill>
                  <a:schemeClr val="tx1"/>
                </a:solidFill>
              </a:rPr>
              <a:t>经济</a:t>
            </a:r>
            <a:endParaRPr lang="zh-CN" altLang="en-US" sz="3200" b="1" dirty="0">
              <a:solidFill>
                <a:schemeClr val="tx1"/>
              </a:solidFill>
            </a:endParaRPr>
          </a:p>
        </p:txBody>
      </p:sp>
      <p:sp>
        <p:nvSpPr>
          <p:cNvPr id="3" name="文本框 2"/>
          <p:cNvSpPr txBox="1"/>
          <p:nvPr/>
        </p:nvSpPr>
        <p:spPr>
          <a:xfrm>
            <a:off x="182465" y="567003"/>
            <a:ext cx="5561110" cy="706755"/>
          </a:xfrm>
          <a:prstGeom prst="rect">
            <a:avLst/>
          </a:prstGeom>
          <a:noFill/>
        </p:spPr>
        <p:txBody>
          <a:bodyPr wrap="square" rtlCol="0">
            <a:spAutoFit/>
          </a:bodyPr>
          <a:lstStyle/>
          <a:p>
            <a:r>
              <a:rPr lang="zh-CN" altLang="en-US" sz="4000" b="1" dirty="0" smtClean="0">
                <a:solidFill>
                  <a:srgbClr val="FF0000"/>
                </a:solidFill>
                <a:latin typeface="黑体" panose="02010609060101010101" pitchFamily="2" charset="-122"/>
                <a:ea typeface="黑体" panose="02010609060101010101" pitchFamily="2" charset="-122"/>
              </a:rPr>
              <a:t>（三）</a:t>
            </a:r>
            <a:r>
              <a:rPr lang="zh-CN" altLang="en-US" sz="4000" b="1" dirty="0" smtClean="0">
                <a:solidFill>
                  <a:srgbClr val="FF0000"/>
                </a:solidFill>
                <a:latin typeface="黑体" panose="02010609060101010101" pitchFamily="2" charset="-122"/>
                <a:ea typeface="黑体" panose="02010609060101010101" pitchFamily="2" charset="-122"/>
                <a:sym typeface="+mn-ea"/>
              </a:rPr>
              <a:t>地方</a:t>
            </a:r>
            <a:r>
              <a:rPr lang="en-US" altLang="zh-CN" sz="4000" b="1" dirty="0" smtClean="0">
                <a:solidFill>
                  <a:srgbClr val="FF0000"/>
                </a:solidFill>
                <a:latin typeface="黑体" panose="02010609060101010101" pitchFamily="2" charset="-122"/>
                <a:ea typeface="黑体" panose="02010609060101010101" pitchFamily="2" charset="-122"/>
                <a:sym typeface="+mn-ea"/>
              </a:rPr>
              <a:t>——</a:t>
            </a:r>
            <a:r>
              <a:rPr lang="zh-CN" altLang="en-US" sz="4000" b="1" dirty="0" smtClean="0">
                <a:solidFill>
                  <a:srgbClr val="FF0000"/>
                </a:solidFill>
                <a:latin typeface="黑体" panose="02010609060101010101" pitchFamily="2" charset="-122"/>
                <a:ea typeface="黑体" panose="02010609060101010101" pitchFamily="2" charset="-122"/>
              </a:rPr>
              <a:t>财权</a:t>
            </a:r>
            <a:endParaRPr lang="zh-CN" altLang="en-US" sz="4000" b="1" dirty="0">
              <a:solidFill>
                <a:srgbClr val="0000CC"/>
              </a:solidFill>
              <a:latin typeface="黑体" panose="02010609060101010101" pitchFamily="2" charset="-122"/>
              <a:ea typeface="黑体" panose="02010609060101010101" pitchFamily="2" charset="-122"/>
            </a:endParaRPr>
          </a:p>
        </p:txBody>
      </p:sp>
      <p:sp>
        <p:nvSpPr>
          <p:cNvPr id="4" name="TextBox 3"/>
          <p:cNvSpPr txBox="1"/>
          <p:nvPr/>
        </p:nvSpPr>
        <p:spPr>
          <a:xfrm>
            <a:off x="528141" y="1448252"/>
            <a:ext cx="11130459" cy="1815882"/>
          </a:xfrm>
          <a:prstGeom prst="rect">
            <a:avLst/>
          </a:prstGeom>
          <a:noFill/>
        </p:spPr>
        <p:txBody>
          <a:bodyPr wrap="square" rtlCol="0">
            <a:spAutoFit/>
          </a:bodyPr>
          <a:lstStyle/>
          <a:p>
            <a:r>
              <a:rPr lang="zh-CN" altLang="en-US" sz="2800" dirty="0" smtClean="0"/>
              <a:t>材料：</a:t>
            </a:r>
            <a:endParaRPr lang="en-US" altLang="zh-CN" sz="2800" dirty="0" smtClean="0"/>
          </a:p>
          <a:p>
            <a:pPr indent="457200"/>
            <a:r>
              <a:rPr lang="zh-CN" altLang="en-US" sz="2800" dirty="0" smtClean="0"/>
              <a:t>改变过去节度使把持地方财政，以大量财物留使、留州之现象，另各州财赋除留必需之经费外一律上缴，由中央财政机构</a:t>
            </a:r>
            <a:r>
              <a:rPr lang="en-US" altLang="zh-CN" sz="2800" dirty="0" smtClean="0"/>
              <a:t>——</a:t>
            </a:r>
            <a:r>
              <a:rPr lang="zh-CN" altLang="en-US" sz="2800" dirty="0" smtClean="0"/>
              <a:t>三司统一管理。</a:t>
            </a:r>
            <a:endParaRPr lang="zh-CN" altLang="en-US" sz="2800" dirty="0"/>
          </a:p>
        </p:txBody>
      </p:sp>
      <p:sp>
        <p:nvSpPr>
          <p:cNvPr id="5" name="矩形 4"/>
          <p:cNvSpPr/>
          <p:nvPr/>
        </p:nvSpPr>
        <p:spPr>
          <a:xfrm>
            <a:off x="466722" y="1274889"/>
            <a:ext cx="11191878" cy="2182686"/>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66722" y="3457575"/>
            <a:ext cx="11163303" cy="954107"/>
          </a:xfrm>
          <a:prstGeom prst="rect">
            <a:avLst/>
          </a:prstGeom>
          <a:noFill/>
        </p:spPr>
        <p:txBody>
          <a:bodyPr wrap="square" rtlCol="0">
            <a:spAutoFit/>
          </a:bodyPr>
          <a:lstStyle/>
          <a:p>
            <a:r>
              <a:rPr lang="zh-CN" altLang="en-US" sz="2800" dirty="0" smtClean="0">
                <a:latin typeface="黑体" panose="02010609060101010101" pitchFamily="2" charset="-122"/>
                <a:ea typeface="黑体" panose="02010609060101010101" pitchFamily="2" charset="-122"/>
              </a:rPr>
              <a:t>请回答：</a:t>
            </a:r>
            <a:endParaRPr lang="en-US" altLang="zh-CN" sz="2800" dirty="0" smtClean="0">
              <a:latin typeface="黑体" panose="02010609060101010101" pitchFamily="2" charset="-122"/>
              <a:ea typeface="黑体" panose="02010609060101010101" pitchFamily="2" charset="-122"/>
            </a:endParaRPr>
          </a:p>
          <a:p>
            <a:pPr indent="457200"/>
            <a:r>
              <a:rPr lang="zh-CN" altLang="en-US" sz="2800" dirty="0" smtClean="0"/>
              <a:t>总结宋太祖在经济上的措施，思考这种措施会带来怎样的影响？</a:t>
            </a:r>
            <a:endParaRPr lang="zh-CN" altLang="en-US" sz="2800" dirty="0"/>
          </a:p>
        </p:txBody>
      </p:sp>
      <p:sp>
        <p:nvSpPr>
          <p:cNvPr id="7" name="圆角矩形 6"/>
          <p:cNvSpPr/>
          <p:nvPr/>
        </p:nvSpPr>
        <p:spPr>
          <a:xfrm>
            <a:off x="0" y="4411682"/>
            <a:ext cx="12192000" cy="601056"/>
          </a:xfrm>
          <a:prstGeom prst="roundRect">
            <a:avLst/>
          </a:prstGeom>
          <a:gradFill>
            <a:gsLst>
              <a:gs pos="100000">
                <a:schemeClr val="accent6">
                  <a:lumMod val="60000"/>
                  <a:lumOff val="40000"/>
                </a:schemeClr>
              </a:gs>
              <a:gs pos="0">
                <a:srgbClr val="9CB86E"/>
              </a:gs>
              <a:gs pos="54000">
                <a:srgbClr val="156B1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措施：地方只留必要支出，其余收归中央；设转运使，将地方财赋收归中央。</a:t>
            </a:r>
            <a:endParaRPr lang="zh-CN" altLang="en-US" sz="2800" b="1" dirty="0"/>
          </a:p>
        </p:txBody>
      </p:sp>
      <p:sp>
        <p:nvSpPr>
          <p:cNvPr id="8" name="圆角矩形 7"/>
          <p:cNvSpPr/>
          <p:nvPr/>
        </p:nvSpPr>
        <p:spPr>
          <a:xfrm>
            <a:off x="-4763" y="5325379"/>
            <a:ext cx="12192000" cy="601056"/>
          </a:xfrm>
          <a:prstGeom prst="roundRect">
            <a:avLst/>
          </a:prstGeom>
          <a:gradFill>
            <a:gsLst>
              <a:gs pos="100000">
                <a:schemeClr val="accent6">
                  <a:lumMod val="60000"/>
                  <a:lumOff val="40000"/>
                </a:schemeClr>
              </a:gs>
              <a:gs pos="0">
                <a:srgbClr val="9CB86E"/>
              </a:gs>
              <a:gs pos="54000">
                <a:srgbClr val="156B1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影响：消除地方割据的物质基础；造成地方财政困难。</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5" y="0"/>
            <a:ext cx="12191365" cy="6858635"/>
          </a:xfrm>
          <a:prstGeom prst="rect">
            <a:avLst/>
          </a:prstGeom>
        </p:spPr>
      </p:pic>
      <p:pic>
        <p:nvPicPr>
          <p:cNvPr id="20481" name="图片 19" descr="Redocn_2010042915214815.jpg"/>
          <p:cNvPicPr>
            <a:picLocks noChangeAspect="1"/>
          </p:cNvPicPr>
          <p:nvPr/>
        </p:nvPicPr>
        <p:blipFill>
          <a:blip r:embed="rId2">
            <a:clrChange>
              <a:clrFrom>
                <a:srgbClr val="FFFFFF"/>
              </a:clrFrom>
              <a:clrTo>
                <a:srgbClr val="FFFFFF">
                  <a:alpha val="0"/>
                </a:srgbClr>
              </a:clrTo>
            </a:clrChange>
          </a:blip>
          <a:srcRect l="11664" t="29420" r="9612" b="31708"/>
          <a:stretch>
            <a:fillRect/>
          </a:stretch>
        </p:blipFill>
        <p:spPr>
          <a:xfrm>
            <a:off x="476250" y="420688"/>
            <a:ext cx="1770063" cy="990600"/>
          </a:xfrm>
          <a:prstGeom prst="rect">
            <a:avLst/>
          </a:prstGeom>
          <a:noFill/>
          <a:ln w="9525">
            <a:noFill/>
          </a:ln>
        </p:spPr>
      </p:pic>
      <p:sp>
        <p:nvSpPr>
          <p:cNvPr id="20482" name="Text Box 24"/>
          <p:cNvSpPr txBox="1"/>
          <p:nvPr/>
        </p:nvSpPr>
        <p:spPr>
          <a:xfrm>
            <a:off x="688975" y="420688"/>
            <a:ext cx="1557338" cy="706437"/>
          </a:xfrm>
          <a:prstGeom prst="rect">
            <a:avLst/>
          </a:prstGeom>
          <a:noFill/>
          <a:ln w="9525">
            <a:noFill/>
          </a:ln>
        </p:spPr>
        <p:txBody>
          <a:bodyPr wrap="square" anchor="t">
            <a:spAutoFit/>
          </a:bodyPr>
          <a:p>
            <a:pPr latinLnBrk="1"/>
            <a:r>
              <a:rPr lang="zh-CN" altLang="en-US" sz="4000" dirty="0">
                <a:solidFill>
                  <a:schemeClr val="bg1"/>
                </a:solidFill>
                <a:latin typeface="微软雅黑" panose="020B0503020204020204" charset="-122"/>
                <a:ea typeface="微软雅黑" panose="020B0503020204020204" charset="-122"/>
              </a:rPr>
              <a:t>影响</a:t>
            </a:r>
            <a:r>
              <a:rPr lang="en-US" altLang="zh-CN" sz="4000" dirty="0">
                <a:latin typeface="微软雅黑" panose="020B0503020204020204" charset="-122"/>
                <a:ea typeface="微软雅黑" panose="020B0503020204020204" charset="-122"/>
              </a:rPr>
              <a:t>:</a:t>
            </a:r>
            <a:endParaRPr lang="en-US" altLang="zh-CN" sz="2800" dirty="0">
              <a:latin typeface="Times New Roman" panose="02020603050405020304" pitchFamily="18" charset="0"/>
              <a:ea typeface="黑体" panose="02010609060101010101" pitchFamily="2" charset="-122"/>
            </a:endParaRPr>
          </a:p>
        </p:txBody>
      </p:sp>
      <p:sp>
        <p:nvSpPr>
          <p:cNvPr id="3" name="文本框 2"/>
          <p:cNvSpPr txBox="1"/>
          <p:nvPr/>
        </p:nvSpPr>
        <p:spPr>
          <a:xfrm>
            <a:off x="952500" y="1511300"/>
            <a:ext cx="3481388" cy="522288"/>
          </a:xfrm>
          <a:prstGeom prst="rect">
            <a:avLst/>
          </a:prstGeom>
          <a:noFill/>
          <a:ln w="9525">
            <a:noFill/>
          </a:ln>
        </p:spPr>
        <p:txBody>
          <a:bodyPr wrap="square" anchor="t">
            <a:spAutoFit/>
          </a:bodyPr>
          <a:p>
            <a:r>
              <a:rPr lang="zh-CN" altLang="en-US" sz="2800">
                <a:latin typeface="Arial" panose="020B0604020202020204" pitchFamily="34" charset="0"/>
                <a:ea typeface="微软雅黑" panose="020B0503020204020204" charset="-122"/>
              </a:rPr>
              <a:t>加强了对军队的控制</a:t>
            </a:r>
            <a:endParaRPr lang="zh-CN" altLang="en-US" sz="2800">
              <a:latin typeface="Arial" panose="020B0604020202020204" pitchFamily="34" charset="0"/>
              <a:ea typeface="微软雅黑" panose="020B0503020204020204" charset="-122"/>
            </a:endParaRPr>
          </a:p>
        </p:txBody>
      </p:sp>
      <p:sp>
        <p:nvSpPr>
          <p:cNvPr id="4" name="文本框 3"/>
          <p:cNvSpPr txBox="1"/>
          <p:nvPr/>
        </p:nvSpPr>
        <p:spPr>
          <a:xfrm>
            <a:off x="2492375" y="2320925"/>
            <a:ext cx="2082800" cy="522288"/>
          </a:xfrm>
          <a:prstGeom prst="rect">
            <a:avLst/>
          </a:prstGeom>
          <a:noFill/>
          <a:ln w="9525">
            <a:noFill/>
          </a:ln>
        </p:spPr>
        <p:txBody>
          <a:bodyPr wrap="square" anchor="t">
            <a:spAutoFit/>
          </a:bodyPr>
          <a:p>
            <a:r>
              <a:rPr lang="zh-CN" altLang="en-US" sz="2800">
                <a:latin typeface="Arial" panose="020B0604020202020204" pitchFamily="34" charset="0"/>
                <a:ea typeface="微软雅黑" panose="020B0503020204020204" charset="-122"/>
              </a:rPr>
              <a:t>加强了皇权</a:t>
            </a:r>
            <a:endParaRPr lang="zh-CN" altLang="en-US" sz="2800">
              <a:latin typeface="Arial" panose="020B0604020202020204" pitchFamily="34" charset="0"/>
              <a:ea typeface="微软雅黑" panose="020B0503020204020204" charset="-122"/>
            </a:endParaRPr>
          </a:p>
        </p:txBody>
      </p:sp>
      <p:sp>
        <p:nvSpPr>
          <p:cNvPr id="5" name="文本框 4"/>
          <p:cNvSpPr txBox="1"/>
          <p:nvPr/>
        </p:nvSpPr>
        <p:spPr>
          <a:xfrm>
            <a:off x="1127125" y="3151188"/>
            <a:ext cx="3527425" cy="522287"/>
          </a:xfrm>
          <a:prstGeom prst="rect">
            <a:avLst/>
          </a:prstGeom>
          <a:noFill/>
          <a:ln w="9525">
            <a:noFill/>
          </a:ln>
        </p:spPr>
        <p:txBody>
          <a:bodyPr wrap="square" anchor="t">
            <a:spAutoFit/>
          </a:bodyPr>
          <a:p>
            <a:r>
              <a:rPr lang="zh-CN" altLang="en-US" sz="2800">
                <a:latin typeface="Arial" panose="020B0604020202020204" pitchFamily="34" charset="0"/>
                <a:ea typeface="微软雅黑" panose="020B0503020204020204" charset="-122"/>
              </a:rPr>
              <a:t>加强了对地方的控制</a:t>
            </a:r>
            <a:endParaRPr lang="zh-CN" altLang="en-US" sz="2800">
              <a:latin typeface="Arial" panose="020B0604020202020204" pitchFamily="34" charset="0"/>
              <a:ea typeface="微软雅黑" panose="020B0503020204020204" charset="-122"/>
            </a:endParaRPr>
          </a:p>
        </p:txBody>
      </p:sp>
      <p:sp>
        <p:nvSpPr>
          <p:cNvPr id="6" name="文本框 5"/>
          <p:cNvSpPr txBox="1"/>
          <p:nvPr/>
        </p:nvSpPr>
        <p:spPr>
          <a:xfrm>
            <a:off x="7931150" y="1495425"/>
            <a:ext cx="4052888" cy="520700"/>
          </a:xfrm>
          <a:prstGeom prst="rect">
            <a:avLst/>
          </a:prstGeom>
          <a:noFill/>
          <a:ln w="9525">
            <a:noFill/>
          </a:ln>
        </p:spPr>
        <p:txBody>
          <a:bodyPr wrap="square" anchor="t">
            <a:spAutoFit/>
          </a:bodyPr>
          <a:p>
            <a:r>
              <a:rPr lang="zh-CN" altLang="en-US" sz="2800">
                <a:latin typeface="Arial" panose="020B0604020202020204" pitchFamily="34" charset="0"/>
                <a:ea typeface="微软雅黑" panose="020B0503020204020204" charset="-122"/>
              </a:rPr>
              <a:t>削弱了军队的战斗力</a:t>
            </a:r>
            <a:endParaRPr lang="zh-CN" altLang="en-US" sz="2800">
              <a:latin typeface="Arial" panose="020B0604020202020204" pitchFamily="34" charset="0"/>
              <a:ea typeface="微软雅黑" panose="020B0503020204020204" charset="-122"/>
            </a:endParaRPr>
          </a:p>
        </p:txBody>
      </p:sp>
      <p:sp>
        <p:nvSpPr>
          <p:cNvPr id="7" name="文本框 6"/>
          <p:cNvSpPr txBox="1"/>
          <p:nvPr/>
        </p:nvSpPr>
        <p:spPr>
          <a:xfrm>
            <a:off x="7931150" y="2320925"/>
            <a:ext cx="4052888" cy="522288"/>
          </a:xfrm>
          <a:prstGeom prst="rect">
            <a:avLst/>
          </a:prstGeom>
          <a:noFill/>
          <a:ln w="9525">
            <a:noFill/>
          </a:ln>
        </p:spPr>
        <p:txBody>
          <a:bodyPr wrap="square" anchor="t">
            <a:spAutoFit/>
          </a:bodyPr>
          <a:p>
            <a:r>
              <a:rPr lang="zh-CN" altLang="en-US" sz="2800">
                <a:latin typeface="Arial" panose="020B0604020202020204" pitchFamily="34" charset="0"/>
                <a:ea typeface="微软雅黑" panose="020B0503020204020204" charset="-122"/>
              </a:rPr>
              <a:t>机构繁杂，政出多门</a:t>
            </a:r>
            <a:endParaRPr lang="zh-CN" altLang="en-US" sz="2800">
              <a:latin typeface="Arial" panose="020B0604020202020204" pitchFamily="34" charset="0"/>
              <a:ea typeface="微软雅黑" panose="020B0503020204020204" charset="-122"/>
            </a:endParaRPr>
          </a:p>
        </p:txBody>
      </p:sp>
      <p:sp>
        <p:nvSpPr>
          <p:cNvPr id="8" name="文本框 7"/>
          <p:cNvSpPr txBox="1"/>
          <p:nvPr/>
        </p:nvSpPr>
        <p:spPr>
          <a:xfrm>
            <a:off x="8099425" y="3302000"/>
            <a:ext cx="4052888" cy="522288"/>
          </a:xfrm>
          <a:prstGeom prst="rect">
            <a:avLst/>
          </a:prstGeom>
          <a:noFill/>
          <a:ln w="9525">
            <a:noFill/>
          </a:ln>
        </p:spPr>
        <p:txBody>
          <a:bodyPr wrap="square" anchor="t">
            <a:spAutoFit/>
          </a:bodyPr>
          <a:p>
            <a:r>
              <a:rPr lang="zh-CN" altLang="en-US" sz="2800">
                <a:latin typeface="Arial" panose="020B0604020202020204" pitchFamily="34" charset="0"/>
                <a:ea typeface="微软雅黑" panose="020B0503020204020204" charset="-122"/>
              </a:rPr>
              <a:t>机构臃肿，官员冗滥</a:t>
            </a:r>
            <a:endParaRPr lang="zh-CN" altLang="en-US" sz="2800">
              <a:latin typeface="Arial" panose="020B0604020202020204" pitchFamily="34" charset="0"/>
              <a:ea typeface="微软雅黑" panose="020B0503020204020204" charset="-122"/>
            </a:endParaRPr>
          </a:p>
        </p:txBody>
      </p:sp>
      <p:sp>
        <p:nvSpPr>
          <p:cNvPr id="20489" name="文本框 8"/>
          <p:cNvSpPr txBox="1"/>
          <p:nvPr/>
        </p:nvSpPr>
        <p:spPr>
          <a:xfrm>
            <a:off x="5387975" y="1511300"/>
            <a:ext cx="1638300" cy="522288"/>
          </a:xfrm>
          <a:prstGeom prst="rect">
            <a:avLst/>
          </a:prstGeom>
          <a:solidFill>
            <a:srgbClr val="00B0F0"/>
          </a:solidFill>
          <a:ln w="9525">
            <a:noFill/>
          </a:ln>
        </p:spPr>
        <p:txBody>
          <a:bodyPr wrap="square" anchor="t">
            <a:spAutoFit/>
          </a:bodyPr>
          <a:p>
            <a:r>
              <a:rPr lang="zh-CN" altLang="en-US" sz="2800">
                <a:solidFill>
                  <a:schemeClr val="bg1"/>
                </a:solidFill>
                <a:latin typeface="Arial" panose="020B0604020202020204" pitchFamily="34" charset="0"/>
                <a:ea typeface="微软雅黑" panose="020B0503020204020204" charset="-122"/>
              </a:rPr>
              <a:t>军事方面</a:t>
            </a:r>
            <a:endParaRPr lang="zh-CN" altLang="en-US" sz="2800">
              <a:solidFill>
                <a:schemeClr val="bg1"/>
              </a:solidFill>
              <a:latin typeface="Arial" panose="020B0604020202020204" pitchFamily="34" charset="0"/>
              <a:ea typeface="微软雅黑" panose="020B0503020204020204" charset="-122"/>
            </a:endParaRPr>
          </a:p>
        </p:txBody>
      </p:sp>
      <p:sp>
        <p:nvSpPr>
          <p:cNvPr id="20490" name="文本框 9"/>
          <p:cNvSpPr txBox="1"/>
          <p:nvPr/>
        </p:nvSpPr>
        <p:spPr>
          <a:xfrm>
            <a:off x="5387975" y="3302000"/>
            <a:ext cx="1638300" cy="522288"/>
          </a:xfrm>
          <a:prstGeom prst="rect">
            <a:avLst/>
          </a:prstGeom>
          <a:solidFill>
            <a:srgbClr val="00B0F0"/>
          </a:solidFill>
          <a:ln w="9525">
            <a:noFill/>
          </a:ln>
        </p:spPr>
        <p:txBody>
          <a:bodyPr wrap="square" anchor="t">
            <a:spAutoFit/>
          </a:bodyPr>
          <a:p>
            <a:r>
              <a:rPr lang="zh-CN" altLang="en-US" sz="2800">
                <a:solidFill>
                  <a:schemeClr val="bg1"/>
                </a:solidFill>
                <a:latin typeface="Arial" panose="020B0604020202020204" pitchFamily="34" charset="0"/>
                <a:ea typeface="微软雅黑" panose="020B0503020204020204" charset="-122"/>
              </a:rPr>
              <a:t>控制地方</a:t>
            </a:r>
            <a:endParaRPr lang="zh-CN" altLang="en-US" sz="2800">
              <a:solidFill>
                <a:schemeClr val="bg1"/>
              </a:solidFill>
              <a:latin typeface="Arial" panose="020B0604020202020204" pitchFamily="34" charset="0"/>
              <a:ea typeface="微软雅黑" panose="020B0503020204020204" charset="-122"/>
            </a:endParaRPr>
          </a:p>
        </p:txBody>
      </p:sp>
      <p:sp>
        <p:nvSpPr>
          <p:cNvPr id="20491" name="文本框 10"/>
          <p:cNvSpPr txBox="1"/>
          <p:nvPr/>
        </p:nvSpPr>
        <p:spPr>
          <a:xfrm>
            <a:off x="5387975" y="2320925"/>
            <a:ext cx="1638300" cy="522288"/>
          </a:xfrm>
          <a:prstGeom prst="rect">
            <a:avLst/>
          </a:prstGeom>
          <a:solidFill>
            <a:srgbClr val="00B0F0"/>
          </a:solidFill>
          <a:ln w="9525">
            <a:noFill/>
          </a:ln>
        </p:spPr>
        <p:txBody>
          <a:bodyPr wrap="square" anchor="t">
            <a:spAutoFit/>
          </a:bodyPr>
          <a:p>
            <a:r>
              <a:rPr lang="zh-CN" altLang="en-US" sz="2800">
                <a:solidFill>
                  <a:schemeClr val="bg1"/>
                </a:solidFill>
                <a:latin typeface="Arial" panose="020B0604020202020204" pitchFamily="34" charset="0"/>
                <a:ea typeface="微软雅黑" panose="020B0503020204020204" charset="-122"/>
              </a:rPr>
              <a:t>削弱相权</a:t>
            </a:r>
            <a:endParaRPr lang="zh-CN" altLang="en-US" sz="28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3594100" y="4948238"/>
            <a:ext cx="4814888" cy="1076325"/>
          </a:xfrm>
          <a:prstGeom prst="rect">
            <a:avLst/>
          </a:prstGeom>
          <a:solidFill>
            <a:srgbClr val="FFFF00"/>
          </a:solidFill>
          <a:ln w="9525">
            <a:noFill/>
          </a:ln>
        </p:spPr>
        <p:txBody>
          <a:bodyPr wrap="square" anchor="t">
            <a:spAutoFit/>
          </a:bodyPr>
          <a:p>
            <a:r>
              <a:rPr lang="zh-CN" altLang="en-US" sz="3200" b="1">
                <a:solidFill>
                  <a:srgbClr val="FF0000"/>
                </a:solidFill>
                <a:latin typeface="Arial" panose="020B0604020202020204" pitchFamily="34" charset="0"/>
                <a:ea typeface="微软雅黑" panose="020B0503020204020204" charset="-122"/>
              </a:rPr>
              <a:t>中央集权强化到前所未有的程度，皇权大大加强</a:t>
            </a:r>
            <a:endParaRPr lang="zh-CN" altLang="en-US" sz="3200" b="1">
              <a:solidFill>
                <a:srgbClr val="FF0000"/>
              </a:solidFill>
              <a:latin typeface="Arial" panose="020B0604020202020204" pitchFamily="34" charset="0"/>
              <a:ea typeface="微软雅黑" panose="020B0503020204020204" charset="-122"/>
            </a:endParaRPr>
          </a:p>
        </p:txBody>
      </p:sp>
      <p:sp>
        <p:nvSpPr>
          <p:cNvPr id="13" name="左箭头 12"/>
          <p:cNvSpPr/>
          <p:nvPr/>
        </p:nvSpPr>
        <p:spPr>
          <a:xfrm>
            <a:off x="4575175" y="1717675"/>
            <a:ext cx="631825"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4" name="左箭头 13"/>
          <p:cNvSpPr/>
          <p:nvPr/>
        </p:nvSpPr>
        <p:spPr>
          <a:xfrm>
            <a:off x="4654550" y="2544763"/>
            <a:ext cx="631825" cy="746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5" name="左箭头 14"/>
          <p:cNvSpPr/>
          <p:nvPr/>
        </p:nvSpPr>
        <p:spPr>
          <a:xfrm>
            <a:off x="4575175" y="3449638"/>
            <a:ext cx="631825"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6" name="右箭头 15"/>
          <p:cNvSpPr/>
          <p:nvPr/>
        </p:nvSpPr>
        <p:spPr>
          <a:xfrm>
            <a:off x="7121525" y="1733550"/>
            <a:ext cx="6350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7" name="右箭头 16"/>
          <p:cNvSpPr/>
          <p:nvPr/>
        </p:nvSpPr>
        <p:spPr>
          <a:xfrm>
            <a:off x="7297738" y="2544763"/>
            <a:ext cx="633413"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8" name="右箭头 17"/>
          <p:cNvSpPr/>
          <p:nvPr/>
        </p:nvSpPr>
        <p:spPr>
          <a:xfrm>
            <a:off x="7394575" y="3525838"/>
            <a:ext cx="633413"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9" name="下箭头 18"/>
          <p:cNvSpPr/>
          <p:nvPr/>
        </p:nvSpPr>
        <p:spPr>
          <a:xfrm>
            <a:off x="5695950" y="4114800"/>
            <a:ext cx="917575" cy="701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 grpId="0"/>
      <p:bldP spid="7" grpId="0"/>
      <p:bldP spid="5" grpId="0"/>
      <p:bldP spid="8" grpId="0"/>
      <p:bldP spid="19" grpId="0" bldLvl="0" animBg="1"/>
      <p:bldP spid="1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pic>
        <p:nvPicPr>
          <p:cNvPr id="22" name="图片 21" descr="201007261357372145.jpg"/>
          <p:cNvPicPr>
            <a:picLocks noChangeAspect="1"/>
          </p:cNvPicPr>
          <p:nvPr/>
        </p:nvPicPr>
        <p:blipFill>
          <a:blip r:embed="rId2">
            <a:duotone>
              <a:schemeClr val="bg2">
                <a:shade val="45000"/>
                <a:satMod val="135000"/>
              </a:schemeClr>
              <a:prstClr val="white"/>
            </a:duotone>
          </a:blip>
          <a:stretch>
            <a:fillRect/>
          </a:stretch>
        </p:blipFill>
        <p:spPr>
          <a:xfrm>
            <a:off x="609297" y="2045908"/>
            <a:ext cx="2220963" cy="4812092"/>
          </a:xfrm>
          <a:prstGeom prst="rect">
            <a:avLst/>
          </a:prstGeom>
          <a:effectLst>
            <a:softEdge rad="127000"/>
          </a:effectLst>
        </p:spPr>
      </p:pic>
      <p:pic>
        <p:nvPicPr>
          <p:cNvPr id="58" name="图片 57" descr="bizhensizhixiaoguobeijingsucai_5730857.jpg"/>
          <p:cNvPicPr>
            <a:picLocks noChangeAspect="1"/>
          </p:cNvPicPr>
          <p:nvPr/>
        </p:nvPicPr>
        <p:blipFill>
          <a:blip r:embed="rId3"/>
          <a:srcRect t="27747" b="22803"/>
          <a:stretch>
            <a:fillRect/>
          </a:stretch>
        </p:blipFill>
        <p:spPr>
          <a:xfrm>
            <a:off x="517525" y="1047750"/>
            <a:ext cx="5307013" cy="1116013"/>
          </a:xfrm>
          <a:prstGeom prst="rect">
            <a:avLst/>
          </a:prstGeom>
          <a:noFill/>
          <a:ln w="9525">
            <a:noFill/>
          </a:ln>
        </p:spPr>
      </p:pic>
      <p:pic>
        <p:nvPicPr>
          <p:cNvPr id="21507" name="图片 53" descr="t018d16e110143ea110.jpg"/>
          <p:cNvPicPr>
            <a:picLocks noChangeAspect="1"/>
          </p:cNvPicPr>
          <p:nvPr/>
        </p:nvPicPr>
        <p:blipFill>
          <a:blip r:embed="rId4">
            <a:clrChange>
              <a:clrFrom>
                <a:srgbClr val="F2F2F2"/>
              </a:clrFrom>
              <a:clrTo>
                <a:srgbClr val="F2F2F2">
                  <a:alpha val="0"/>
                </a:srgbClr>
              </a:clrTo>
            </a:clrChange>
          </a:blip>
          <a:srcRect t="54831" b="25095"/>
          <a:stretch>
            <a:fillRect/>
          </a:stretch>
        </p:blipFill>
        <p:spPr>
          <a:xfrm>
            <a:off x="585788" y="6762750"/>
            <a:ext cx="10972800" cy="136525"/>
          </a:xfrm>
          <a:prstGeom prst="rect">
            <a:avLst/>
          </a:prstGeom>
          <a:noFill/>
          <a:ln w="9525">
            <a:noFill/>
          </a:ln>
        </p:spPr>
      </p:pic>
      <p:sp>
        <p:nvSpPr>
          <p:cNvPr id="10" name="矩形 9"/>
          <p:cNvSpPr/>
          <p:nvPr/>
        </p:nvSpPr>
        <p:spPr bwMode="auto">
          <a:xfrm flipV="1">
            <a:off x="609296" y="6855303"/>
            <a:ext cx="10973404"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defRPr/>
            </a:pPr>
            <a:endParaRPr lang="zh-CN" altLang="en-US" sz="1715" strike="noStrike" noProof="1" dirty="0">
              <a:ln>
                <a:solidFill>
                  <a:srgbClr val="660033"/>
                </a:solidFill>
              </a:ln>
            </a:endParaRPr>
          </a:p>
        </p:txBody>
      </p:sp>
      <p:sp>
        <p:nvSpPr>
          <p:cNvPr id="25" name="圆角矩形 24"/>
          <p:cNvSpPr/>
          <p:nvPr/>
        </p:nvSpPr>
        <p:spPr>
          <a:xfrm>
            <a:off x="857213" y="2612566"/>
            <a:ext cx="5715040" cy="1660712"/>
          </a:xfrm>
          <a:prstGeom prst="roundRect">
            <a:avLst/>
          </a:prstGeom>
          <a:noFill/>
          <a:scene3d>
            <a:camera prst="orthographicFront"/>
            <a:lightRig rig="threePt" dir="t"/>
          </a:scene3d>
          <a:sp3d>
            <a:bevelT/>
          </a:sp3d>
        </p:spPr>
        <p:txBody>
          <a:bodyPr wrap="square">
            <a:spAutoFit/>
          </a:bodyPr>
          <a:lstStyle/>
          <a:p>
            <a:pPr fontAlgn="auto"/>
            <a:r>
              <a:rPr lang="zh-CN" altLang="en-US" sz="3050" b="1" strike="noStrike" noProof="1" dirty="0" smtClean="0">
                <a:latin typeface="华文隶书" panose="02010800040101010101" pitchFamily="2" charset="-122"/>
                <a:ea typeface="华文隶书" panose="02010800040101010101" pitchFamily="2" charset="-122"/>
                <a:cs typeface="+mn-cs"/>
              </a:rPr>
              <a:t>曾因国难披金甲，</a:t>
            </a:r>
            <a:endParaRPr lang="en-US" altLang="zh-CN" sz="3050" b="1" strike="noStrike" noProof="1" dirty="0" smtClean="0">
              <a:latin typeface="华文隶书" panose="02010800040101010101" pitchFamily="2" charset="-122"/>
              <a:ea typeface="华文隶书" panose="02010800040101010101" pitchFamily="2" charset="-122"/>
            </a:endParaRPr>
          </a:p>
          <a:p>
            <a:pPr fontAlgn="auto"/>
            <a:r>
              <a:rPr lang="zh-CN" altLang="en-US" sz="3050" b="1" strike="noStrike" noProof="1" dirty="0" smtClean="0">
                <a:latin typeface="华文隶书" panose="02010800040101010101" pitchFamily="2" charset="-122"/>
                <a:ea typeface="华文隶书" panose="02010800040101010101" pitchFamily="2" charset="-122"/>
                <a:cs typeface="+mn-cs"/>
              </a:rPr>
              <a:t>不为家贫卖宝刀。</a:t>
            </a:r>
            <a:endParaRPr lang="en-US" altLang="zh-CN" sz="3050" b="1" strike="noStrike" noProof="1" dirty="0" smtClean="0">
              <a:latin typeface="华文隶书" panose="02010800040101010101" pitchFamily="2" charset="-122"/>
              <a:ea typeface="华文隶书" panose="02010800040101010101" pitchFamily="2" charset="-122"/>
            </a:endParaRPr>
          </a:p>
          <a:p>
            <a:pPr fontAlgn="auto"/>
            <a:r>
              <a:rPr lang="en-US" altLang="zh-CN" sz="3050" b="1" strike="noStrike" noProof="1" dirty="0" smtClean="0">
                <a:latin typeface="华文隶书" panose="02010800040101010101" pitchFamily="2" charset="-122"/>
                <a:ea typeface="华文隶书" panose="02010800040101010101" pitchFamily="2" charset="-122"/>
                <a:cs typeface="+mn-cs"/>
              </a:rPr>
              <a:t>       ——</a:t>
            </a:r>
            <a:r>
              <a:rPr lang="zh-CN" altLang="en-US" sz="3050" b="1" strike="noStrike" noProof="1" dirty="0" smtClean="0">
                <a:latin typeface="华文隶书" panose="02010800040101010101" pitchFamily="2" charset="-122"/>
                <a:ea typeface="华文隶书" panose="02010800040101010101" pitchFamily="2" charset="-122"/>
                <a:cs typeface="+mn-cs"/>
              </a:rPr>
              <a:t>（宋）曹翰</a:t>
            </a:r>
            <a:r>
              <a:rPr lang="en-US" altLang="zh-CN" sz="3050" b="1" strike="noStrike" noProof="1" dirty="0" smtClean="0">
                <a:latin typeface="华文隶书" panose="02010800040101010101" pitchFamily="2" charset="-122"/>
                <a:ea typeface="华文隶书" panose="02010800040101010101" pitchFamily="2" charset="-122"/>
                <a:cs typeface="+mn-cs"/>
              </a:rPr>
              <a:t>《</a:t>
            </a:r>
            <a:r>
              <a:rPr lang="zh-CN" altLang="en-US" sz="3050" b="1" strike="noStrike" noProof="1" dirty="0" smtClean="0">
                <a:latin typeface="华文隶书" panose="02010800040101010101" pitchFamily="2" charset="-122"/>
                <a:ea typeface="华文隶书" panose="02010800040101010101" pitchFamily="2" charset="-122"/>
                <a:cs typeface="+mn-cs"/>
              </a:rPr>
              <a:t>退将诗</a:t>
            </a:r>
            <a:r>
              <a:rPr lang="en-US" altLang="zh-CN" sz="3050" b="1" strike="noStrike" noProof="1" dirty="0" smtClean="0">
                <a:latin typeface="华文隶书" panose="02010800040101010101" pitchFamily="2" charset="-122"/>
                <a:ea typeface="华文隶书" panose="02010800040101010101" pitchFamily="2" charset="-122"/>
                <a:cs typeface="+mn-cs"/>
              </a:rPr>
              <a:t>》</a:t>
            </a:r>
            <a:endParaRPr lang="zh-CN" altLang="en-US" sz="3050" b="1" strike="noStrike" noProof="1" dirty="0">
              <a:latin typeface="华文隶书" panose="02010800040101010101" pitchFamily="2" charset="-122"/>
              <a:ea typeface="华文隶书" panose="02010800040101010101" pitchFamily="2" charset="-122"/>
            </a:endParaRPr>
          </a:p>
        </p:txBody>
      </p:sp>
      <p:sp>
        <p:nvSpPr>
          <p:cNvPr id="29" name="矩形 28"/>
          <p:cNvSpPr/>
          <p:nvPr/>
        </p:nvSpPr>
        <p:spPr>
          <a:xfrm>
            <a:off x="993775" y="4586288"/>
            <a:ext cx="3984625" cy="1498600"/>
          </a:xfrm>
          <a:prstGeom prst="rect">
            <a:avLst/>
          </a:prstGeom>
        </p:spPr>
        <p:txBody>
          <a:bodyPr wrap="square">
            <a:spAutoFit/>
          </a:bodyPr>
          <a:lstStyle/>
          <a:p>
            <a:pPr fontAlgn="auto"/>
            <a:r>
              <a:rPr lang="zh-CN" altLang="en-US" sz="3050" b="1" strike="noStrike" noProof="1" dirty="0" smtClean="0">
                <a:latin typeface="华文隶书" panose="02010800040101010101" pitchFamily="2" charset="-122"/>
                <a:ea typeface="华文隶书" panose="02010800040101010101" pitchFamily="2" charset="-122"/>
                <a:cs typeface="+mn-cs"/>
              </a:rPr>
              <a:t>做人莫做军，</a:t>
            </a:r>
            <a:endParaRPr lang="en-US" altLang="zh-CN" sz="3050" b="1" strike="noStrike" noProof="1" dirty="0" smtClean="0">
              <a:latin typeface="华文隶书" panose="02010800040101010101" pitchFamily="2" charset="-122"/>
              <a:ea typeface="华文隶书" panose="02010800040101010101" pitchFamily="2" charset="-122"/>
            </a:endParaRPr>
          </a:p>
          <a:p>
            <a:pPr fontAlgn="auto"/>
            <a:r>
              <a:rPr lang="zh-CN" altLang="en-US" sz="3050" b="1" strike="noStrike" noProof="1" dirty="0" smtClean="0">
                <a:latin typeface="华文隶书" panose="02010800040101010101" pitchFamily="2" charset="-122"/>
                <a:ea typeface="华文隶书" panose="02010800040101010101" pitchFamily="2" charset="-122"/>
                <a:cs typeface="+mn-cs"/>
              </a:rPr>
              <a:t>做铁莫 做针。</a:t>
            </a:r>
            <a:endParaRPr lang="en-US" altLang="zh-CN" sz="3050" b="1" strike="noStrike" noProof="1" dirty="0" smtClean="0">
              <a:latin typeface="华文隶书" panose="02010800040101010101" pitchFamily="2" charset="-122"/>
              <a:ea typeface="华文隶书" panose="02010800040101010101" pitchFamily="2" charset="-122"/>
            </a:endParaRPr>
          </a:p>
          <a:p>
            <a:pPr fontAlgn="auto"/>
            <a:r>
              <a:rPr lang="en-US" altLang="zh-CN" sz="3050" b="1" strike="noStrike" noProof="1" dirty="0" smtClean="0">
                <a:latin typeface="华文隶书" panose="02010800040101010101" pitchFamily="2" charset="-122"/>
                <a:ea typeface="华文隶书" panose="02010800040101010101" pitchFamily="2" charset="-122"/>
                <a:cs typeface="+mn-cs"/>
              </a:rPr>
              <a:t>      ——</a:t>
            </a:r>
            <a:r>
              <a:rPr lang="zh-CN" altLang="en-US" sz="3050" b="1" strike="noStrike" noProof="1" dirty="0" smtClean="0">
                <a:latin typeface="华文隶书" panose="02010800040101010101" pitchFamily="2" charset="-122"/>
                <a:ea typeface="华文隶书" panose="02010800040101010101" pitchFamily="2" charset="-122"/>
                <a:cs typeface="+mn-cs"/>
              </a:rPr>
              <a:t>（宋）谚语</a:t>
            </a:r>
            <a:endParaRPr lang="zh-CN" altLang="en-US" sz="3050" strike="noStrike" noProof="1" dirty="0"/>
          </a:p>
        </p:txBody>
      </p:sp>
      <p:pic>
        <p:nvPicPr>
          <p:cNvPr id="34" name="Picture 4" descr="200641503439230"/>
          <p:cNvPicPr>
            <a:picLocks noChangeAspect="1"/>
          </p:cNvPicPr>
          <p:nvPr/>
        </p:nvPicPr>
        <p:blipFill>
          <a:blip r:embed="rId5"/>
          <a:stretch>
            <a:fillRect/>
          </a:stretch>
        </p:blipFill>
        <p:spPr>
          <a:xfrm>
            <a:off x="9429750" y="2068513"/>
            <a:ext cx="1949450" cy="2916237"/>
          </a:xfrm>
          <a:prstGeom prst="rect">
            <a:avLst/>
          </a:prstGeom>
          <a:noFill/>
          <a:ln w="9525">
            <a:noFill/>
          </a:ln>
        </p:spPr>
      </p:pic>
      <p:pic>
        <p:nvPicPr>
          <p:cNvPr id="35" name="Picture 5" descr="20090115202520213"/>
          <p:cNvPicPr>
            <a:picLocks noChangeAspect="1"/>
          </p:cNvPicPr>
          <p:nvPr/>
        </p:nvPicPr>
        <p:blipFill>
          <a:blip r:embed="rId6"/>
          <a:stretch>
            <a:fillRect/>
          </a:stretch>
        </p:blipFill>
        <p:spPr>
          <a:xfrm>
            <a:off x="5824538" y="4152900"/>
            <a:ext cx="1752600" cy="2609850"/>
          </a:xfrm>
          <a:prstGeom prst="rect">
            <a:avLst/>
          </a:prstGeom>
          <a:noFill/>
          <a:ln w="9525">
            <a:noFill/>
          </a:ln>
        </p:spPr>
      </p:pic>
      <p:grpSp>
        <p:nvGrpSpPr>
          <p:cNvPr id="36" name="Group 13"/>
          <p:cNvGrpSpPr/>
          <p:nvPr/>
        </p:nvGrpSpPr>
        <p:grpSpPr>
          <a:xfrm>
            <a:off x="6503988" y="911225"/>
            <a:ext cx="4271962" cy="892175"/>
            <a:chOff x="975" y="210"/>
            <a:chExt cx="2825" cy="590"/>
          </a:xfrm>
        </p:grpSpPr>
        <p:sp>
          <p:nvSpPr>
            <p:cNvPr id="38" name="AutoShape 6"/>
            <p:cNvSpPr>
              <a:spLocks noChangeArrowheads="1"/>
            </p:cNvSpPr>
            <p:nvPr/>
          </p:nvSpPr>
          <p:spPr bwMode="auto">
            <a:xfrm>
              <a:off x="975" y="210"/>
              <a:ext cx="2767" cy="590"/>
            </a:xfrm>
            <a:prstGeom prst="wedgeRoundRectCallout">
              <a:avLst>
                <a:gd name="adj1" fmla="val 47685"/>
                <a:gd name="adj2" fmla="val 106102"/>
                <a:gd name="adj3" fmla="val 16667"/>
              </a:avLst>
            </a:prstGeom>
            <a:solidFill>
              <a:schemeClr val="bg1"/>
            </a:solidFill>
            <a:ln w="38100">
              <a:solidFill>
                <a:srgbClr val="000000"/>
              </a:solidFill>
              <a:miter lim="800000"/>
            </a:ln>
          </p:spPr>
          <p:txBody>
            <a:bodyPr/>
            <a:lstStyle/>
            <a:p>
              <a:pPr algn="ctr" fontAlgn="auto"/>
              <a:endParaRPr lang="zh-CN" altLang="zh-CN" sz="1715" strike="noStrike" noProof="1">
                <a:ea typeface="隶书" pitchFamily="49" charset="-122"/>
              </a:endParaRPr>
            </a:p>
          </p:txBody>
        </p:sp>
        <p:sp>
          <p:nvSpPr>
            <p:cNvPr id="39" name="Text Box 7"/>
            <p:cNvSpPr txBox="1">
              <a:spLocks noChangeArrowheads="1"/>
            </p:cNvSpPr>
            <p:nvPr/>
          </p:nvSpPr>
          <p:spPr bwMode="auto">
            <a:xfrm>
              <a:off x="1020" y="300"/>
              <a:ext cx="2780" cy="332"/>
            </a:xfrm>
            <a:prstGeom prst="rect">
              <a:avLst/>
            </a:prstGeom>
            <a:noFill/>
            <a:ln w="9525">
              <a:noFill/>
              <a:miter lim="800000"/>
            </a:ln>
            <a:effectLst/>
          </p:spPr>
          <p:txBody>
            <a:bodyPr wrap="none">
              <a:spAutoFit/>
            </a:bodyPr>
            <a:lstStyle/>
            <a:p>
              <a:pPr fontAlgn="auto">
                <a:defRPr/>
              </a:pPr>
              <a:r>
                <a:rPr lang="zh-CN" altLang="en-US" sz="2665" b="1" noProof="1">
                  <a:solidFill>
                    <a:srgbClr val="7A0000"/>
                  </a:solidFill>
                  <a:effectLst>
                    <a:outerShdw blurRad="38100" dist="38100" dir="2700000" algn="tl">
                      <a:srgbClr val="C0C0C0"/>
                    </a:outerShdw>
                  </a:effectLst>
                  <a:latin typeface="+mn-lt"/>
                  <a:ea typeface="隶书" pitchFamily="49" charset="-122"/>
                  <a:cs typeface="+mn-cs"/>
                </a:rPr>
                <a:t>宁为百夫长，胜作一书生</a:t>
              </a:r>
              <a:r>
                <a:rPr lang="zh-CN" altLang="en-US" sz="2285" b="1" noProof="1">
                  <a:solidFill>
                    <a:srgbClr val="7A0000"/>
                  </a:solidFill>
                  <a:effectLst>
                    <a:outerShdw blurRad="38100" dist="38100" dir="2700000" algn="tl">
                      <a:srgbClr val="C0C0C0"/>
                    </a:outerShdw>
                  </a:effectLst>
                  <a:latin typeface="+mn-lt"/>
                  <a:ea typeface="隶书" pitchFamily="49" charset="-122"/>
                  <a:cs typeface="+mn-cs"/>
                </a:rPr>
                <a:t>！</a:t>
              </a:r>
              <a:endParaRPr lang="zh-CN" altLang="en-US" sz="2285" b="1" noProof="1">
                <a:solidFill>
                  <a:srgbClr val="7A0000"/>
                </a:solidFill>
                <a:effectLst>
                  <a:outerShdw blurRad="38100" dist="38100" dir="2700000" algn="tl">
                    <a:srgbClr val="C0C0C0"/>
                  </a:outerShdw>
                </a:effectLst>
                <a:ea typeface="隶书" pitchFamily="49" charset="-122"/>
              </a:endParaRPr>
            </a:p>
          </p:txBody>
        </p:sp>
      </p:grpSp>
      <p:grpSp>
        <p:nvGrpSpPr>
          <p:cNvPr id="40" name="Group 14"/>
          <p:cNvGrpSpPr/>
          <p:nvPr/>
        </p:nvGrpSpPr>
        <p:grpSpPr>
          <a:xfrm>
            <a:off x="8272463" y="4608513"/>
            <a:ext cx="2925762" cy="1131887"/>
            <a:chOff x="895" y="1386"/>
            <a:chExt cx="1935" cy="435"/>
          </a:xfrm>
        </p:grpSpPr>
        <p:sp>
          <p:nvSpPr>
            <p:cNvPr id="41" name="AutoShape 8"/>
            <p:cNvSpPr>
              <a:spLocks noChangeArrowheads="1"/>
            </p:cNvSpPr>
            <p:nvPr/>
          </p:nvSpPr>
          <p:spPr bwMode="auto">
            <a:xfrm>
              <a:off x="895" y="1386"/>
              <a:ext cx="1508" cy="435"/>
            </a:xfrm>
            <a:prstGeom prst="wedgeRoundRectCallout">
              <a:avLst>
                <a:gd name="adj1" fmla="val -81441"/>
                <a:gd name="adj2" fmla="val -44723"/>
                <a:gd name="adj3" fmla="val 16667"/>
              </a:avLst>
            </a:prstGeom>
            <a:solidFill>
              <a:schemeClr val="bg1"/>
            </a:solidFill>
            <a:ln w="34925">
              <a:solidFill>
                <a:schemeClr val="tx1"/>
              </a:solidFill>
              <a:miter lim="800000"/>
            </a:ln>
          </p:spPr>
          <p:txBody>
            <a:bodyPr/>
            <a:lstStyle/>
            <a:p>
              <a:pPr algn="ctr" fontAlgn="auto"/>
              <a:endParaRPr lang="zh-CN" altLang="zh-CN" sz="1715" strike="noStrike" noProof="1">
                <a:ea typeface="隶书" pitchFamily="49" charset="-122"/>
              </a:endParaRPr>
            </a:p>
          </p:txBody>
        </p:sp>
        <p:sp>
          <p:nvSpPr>
            <p:cNvPr id="42" name="Text Box 9"/>
            <p:cNvSpPr txBox="1">
              <a:spLocks noChangeArrowheads="1"/>
            </p:cNvSpPr>
            <p:nvPr/>
          </p:nvSpPr>
          <p:spPr bwMode="auto">
            <a:xfrm>
              <a:off x="985" y="1430"/>
              <a:ext cx="1845" cy="350"/>
            </a:xfrm>
            <a:prstGeom prst="rect">
              <a:avLst/>
            </a:prstGeom>
            <a:noFill/>
            <a:ln w="9525">
              <a:noFill/>
              <a:miter lim="800000"/>
            </a:ln>
            <a:effectLst/>
          </p:spPr>
          <p:txBody>
            <a:bodyPr wrap="square">
              <a:spAutoFit/>
            </a:bodyPr>
            <a:lstStyle/>
            <a:p>
              <a:pPr fontAlgn="auto">
                <a:defRPr/>
              </a:pPr>
              <a:r>
                <a:rPr lang="zh-CN" altLang="en-US" sz="2665" b="1" noProof="1" dirty="0">
                  <a:solidFill>
                    <a:srgbClr val="800000"/>
                  </a:solidFill>
                  <a:effectLst>
                    <a:outerShdw blurRad="38100" dist="38100" dir="2700000" algn="tl">
                      <a:srgbClr val="C0C0C0"/>
                    </a:outerShdw>
                  </a:effectLst>
                  <a:latin typeface="+mn-lt"/>
                  <a:ea typeface="隶书" pitchFamily="49" charset="-122"/>
                  <a:cs typeface="+mn-cs"/>
                </a:rPr>
                <a:t>万般皆下品</a:t>
              </a:r>
              <a:r>
                <a:rPr lang="zh-CN" altLang="en-US" sz="2665" b="1" noProof="1" dirty="0" smtClean="0">
                  <a:solidFill>
                    <a:srgbClr val="800000"/>
                  </a:solidFill>
                  <a:effectLst>
                    <a:outerShdw blurRad="38100" dist="38100" dir="2700000" algn="tl">
                      <a:srgbClr val="C0C0C0"/>
                    </a:outerShdw>
                  </a:effectLst>
                  <a:latin typeface="+mn-lt"/>
                  <a:ea typeface="隶书" pitchFamily="49" charset="-122"/>
                  <a:cs typeface="+mn-cs"/>
                </a:rPr>
                <a:t>，</a:t>
              </a:r>
              <a:endParaRPr lang="en-US" altLang="zh-CN" sz="2665" b="1" noProof="1" dirty="0" smtClean="0">
                <a:solidFill>
                  <a:srgbClr val="800000"/>
                </a:solidFill>
                <a:effectLst>
                  <a:outerShdw blurRad="38100" dist="38100" dir="2700000" algn="tl">
                    <a:srgbClr val="C0C0C0"/>
                  </a:outerShdw>
                </a:effectLst>
                <a:ea typeface="隶书" pitchFamily="49" charset="-122"/>
              </a:endParaRPr>
            </a:p>
            <a:p>
              <a:pPr fontAlgn="auto">
                <a:defRPr/>
              </a:pPr>
              <a:r>
                <a:rPr lang="zh-CN" altLang="en-US" sz="2665" b="1" noProof="1" dirty="0" smtClean="0">
                  <a:solidFill>
                    <a:srgbClr val="800000"/>
                  </a:solidFill>
                  <a:effectLst>
                    <a:outerShdw blurRad="38100" dist="38100" dir="2700000" algn="tl">
                      <a:srgbClr val="C0C0C0"/>
                    </a:outerShdw>
                  </a:effectLst>
                  <a:latin typeface="+mn-lt"/>
                  <a:ea typeface="隶书" pitchFamily="49" charset="-122"/>
                  <a:cs typeface="+mn-cs"/>
                </a:rPr>
                <a:t>唯有</a:t>
              </a:r>
              <a:r>
                <a:rPr lang="zh-CN" altLang="en-US" sz="2665" b="1" noProof="1" dirty="0">
                  <a:solidFill>
                    <a:srgbClr val="800000"/>
                  </a:solidFill>
                  <a:effectLst>
                    <a:outerShdw blurRad="38100" dist="38100" dir="2700000" algn="tl">
                      <a:srgbClr val="C0C0C0"/>
                    </a:outerShdw>
                  </a:effectLst>
                  <a:latin typeface="+mn-lt"/>
                  <a:ea typeface="隶书" pitchFamily="49" charset="-122"/>
                  <a:cs typeface="+mn-cs"/>
                </a:rPr>
                <a:t>读书高！</a:t>
              </a:r>
              <a:endParaRPr lang="zh-CN" altLang="en-US" sz="2665" b="1" noProof="1" dirty="0">
                <a:solidFill>
                  <a:srgbClr val="800000"/>
                </a:solidFill>
                <a:effectLst>
                  <a:outerShdw blurRad="38100" dist="38100" dir="2700000" algn="tl">
                    <a:srgbClr val="C0C0C0"/>
                  </a:outerShdw>
                </a:effectLst>
                <a:ea typeface="隶书" pitchFamily="49" charset="-122"/>
              </a:endParaRPr>
            </a:p>
          </p:txBody>
        </p:sp>
      </p:grpSp>
      <p:sp>
        <p:nvSpPr>
          <p:cNvPr id="43" name="WordArt 10"/>
          <p:cNvSpPr>
            <a:spLocks noTextEdit="1"/>
          </p:cNvSpPr>
          <p:nvPr/>
        </p:nvSpPr>
        <p:spPr>
          <a:xfrm>
            <a:off x="7653338" y="3233738"/>
            <a:ext cx="1576387" cy="1039812"/>
          </a:xfrm>
          <a:prstGeom prst="rect">
            <a:avLst/>
          </a:prstGeom>
        </p:spPr>
        <p:txBody>
          <a:bodyPr wrap="none" fromWordArt="1">
            <a:prstTxWarp prst="textPlain">
              <a:avLst>
                <a:gd name="adj" fmla="val 50000"/>
              </a:avLst>
            </a:prstTxWarp>
            <a:normAutofit/>
          </a:bodyPr>
          <a:p>
            <a:pPr algn="ctr"/>
            <a:r>
              <a:rPr lang="zh-CN" altLang="en-US" sz="34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VS</a:t>
            </a:r>
            <a:endParaRPr lang="zh-CN" altLang="en-US" sz="34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endParaRPr>
          </a:p>
        </p:txBody>
      </p:sp>
      <p:sp>
        <p:nvSpPr>
          <p:cNvPr id="45" name="Text Box 11"/>
          <p:cNvSpPr txBox="1">
            <a:spLocks noChangeArrowheads="1"/>
          </p:cNvSpPr>
          <p:nvPr/>
        </p:nvSpPr>
        <p:spPr bwMode="auto">
          <a:xfrm>
            <a:off x="9218613" y="2339975"/>
            <a:ext cx="534988" cy="1255713"/>
          </a:xfrm>
          <a:prstGeom prst="rect">
            <a:avLst/>
          </a:prstGeom>
          <a:noFill/>
          <a:ln w="9525">
            <a:noFill/>
            <a:miter lim="800000"/>
          </a:ln>
        </p:spPr>
        <p:txBody>
          <a:bodyPr vert="eaVert" wrap="none">
            <a:spAutoFit/>
          </a:bodyPr>
          <a:lstStyle/>
          <a:p>
            <a:pPr fontAlgn="auto"/>
            <a:r>
              <a:rPr lang="zh-CN" altLang="en-US" sz="2285" b="1" noProof="1" dirty="0">
                <a:latin typeface="+mn-lt"/>
                <a:ea typeface="隶书" pitchFamily="49" charset="-122"/>
                <a:cs typeface="+mn-cs"/>
              </a:rPr>
              <a:t>唐朝武将</a:t>
            </a:r>
            <a:endParaRPr lang="zh-CN" altLang="en-US" sz="2285" b="1" noProof="1" dirty="0">
              <a:ea typeface="隶书" pitchFamily="49" charset="-122"/>
            </a:endParaRPr>
          </a:p>
        </p:txBody>
      </p:sp>
      <p:sp>
        <p:nvSpPr>
          <p:cNvPr id="53" name="Text Box 12"/>
          <p:cNvSpPr txBox="1">
            <a:spLocks noChangeArrowheads="1"/>
          </p:cNvSpPr>
          <p:nvPr/>
        </p:nvSpPr>
        <p:spPr bwMode="auto">
          <a:xfrm>
            <a:off x="7653338" y="5197475"/>
            <a:ext cx="534988" cy="1255713"/>
          </a:xfrm>
          <a:prstGeom prst="rect">
            <a:avLst/>
          </a:prstGeom>
          <a:noFill/>
          <a:ln w="9525">
            <a:noFill/>
            <a:miter lim="800000"/>
          </a:ln>
        </p:spPr>
        <p:txBody>
          <a:bodyPr vert="eaVert" wrap="none">
            <a:spAutoFit/>
          </a:bodyPr>
          <a:lstStyle/>
          <a:p>
            <a:pPr fontAlgn="auto"/>
            <a:r>
              <a:rPr lang="zh-CN" altLang="en-US" sz="2285" b="1" noProof="1" dirty="0">
                <a:latin typeface="+mn-lt"/>
                <a:ea typeface="隶书" pitchFamily="49" charset="-122"/>
                <a:cs typeface="+mn-cs"/>
              </a:rPr>
              <a:t>宋代文臣</a:t>
            </a:r>
            <a:endParaRPr lang="zh-CN" altLang="en-US" sz="2285" b="1" noProof="1" dirty="0">
              <a:ea typeface="隶书" pitchFamily="49" charset="-122"/>
            </a:endParaRPr>
          </a:p>
        </p:txBody>
      </p:sp>
      <p:sp>
        <p:nvSpPr>
          <p:cNvPr id="56" name="WordArt 15"/>
          <p:cNvSpPr>
            <a:spLocks noTextEdit="1"/>
          </p:cNvSpPr>
          <p:nvPr/>
        </p:nvSpPr>
        <p:spPr>
          <a:xfrm>
            <a:off x="857250" y="1368425"/>
            <a:ext cx="4889500" cy="434975"/>
          </a:xfrm>
          <a:prstGeom prst="rect">
            <a:avLst/>
          </a:prstGeom>
        </p:spPr>
        <p:txBody>
          <a:bodyPr wrap="none" fromWordArt="1">
            <a:prstTxWarp prst="textPlain">
              <a:avLst>
                <a:gd name="adj" fmla="val 50000"/>
              </a:avLst>
            </a:prstTxWarp>
            <a:normAutofit fontScale="60000"/>
          </a:bodyPr>
          <a:p>
            <a:pPr algn="ctr"/>
            <a:r>
              <a:rPr lang="zh-CN" altLang="en-US" sz="3400" b="1" i="1">
                <a:ln w="9525" cap="flat" cmpd="sng">
                  <a:solidFill>
                    <a:srgbClr val="000000"/>
                  </a:solidFill>
                  <a:prstDash val="solid"/>
                  <a:round/>
                  <a:headEnd type="none" w="med" len="med"/>
                  <a:tailEnd type="none" w="med" len="med"/>
                </a:ln>
                <a:solidFill>
                  <a:schemeClr val="bg1"/>
                </a:solidFill>
                <a:effectLst>
                  <a:outerShdw dist="35921" dir="2699999" algn="ctr" rotWithShape="0">
                    <a:srgbClr val="808080">
                      <a:alpha val="79999"/>
                    </a:srgbClr>
                  </a:outerShdw>
                </a:effectLst>
                <a:latin typeface="黑体" panose="02010609060101010101" pitchFamily="2" charset="-122"/>
                <a:ea typeface="黑体" panose="02010609060101010101" pitchFamily="2" charset="-122"/>
              </a:rPr>
              <a:t>为什么会发生这种变化？</a:t>
            </a:r>
            <a:endParaRPr lang="zh-CN" altLang="en-US" sz="3400" b="1" i="1">
              <a:ln w="9525" cap="flat" cmpd="sng">
                <a:solidFill>
                  <a:srgbClr val="000000"/>
                </a:solidFill>
                <a:prstDash val="solid"/>
                <a:round/>
                <a:headEnd type="none" w="med" len="med"/>
                <a:tailEnd type="none" w="med" len="med"/>
              </a:ln>
              <a:solidFill>
                <a:schemeClr val="bg1"/>
              </a:solidFill>
              <a:effectLst>
                <a:outerShdw dist="35921" dir="2699999" algn="ctr" rotWithShape="0">
                  <a:srgbClr val="808080">
                    <a:alpha val="79999"/>
                  </a:srgbClr>
                </a:outerShdw>
              </a:effectLst>
              <a:latin typeface="黑体" panose="02010609060101010101" pitchFamily="2" charset="-122"/>
              <a:ea typeface="黑体" panose="02010609060101010101" pitchFamily="2" charset="-122"/>
            </a:endParaRPr>
          </a:p>
        </p:txBody>
      </p:sp>
      <p:sp>
        <p:nvSpPr>
          <p:cNvPr id="4" name="文本框 3"/>
          <p:cNvSpPr txBox="1"/>
          <p:nvPr/>
        </p:nvSpPr>
        <p:spPr>
          <a:xfrm>
            <a:off x="284163" y="217488"/>
            <a:ext cx="6288088" cy="829945"/>
          </a:xfrm>
          <a:prstGeom prst="rect">
            <a:avLst/>
          </a:prstGeom>
          <a:solidFill>
            <a:schemeClr val="accent6">
              <a:lumMod val="60000"/>
              <a:lumOff val="40000"/>
            </a:schemeClr>
          </a:solidFill>
        </p:spPr>
        <p:txBody>
          <a:bodyPr wrap="square" rtlCol="0">
            <a:spAutoFit/>
          </a:bodyPr>
          <a:p>
            <a:pPr fontAlgn="auto"/>
            <a:r>
              <a:rPr lang="zh-CN" altLang="zh-CN" sz="4800" b="1" noProof="1">
                <a:solidFill>
                  <a:srgbClr val="002060"/>
                </a:solidFill>
                <a:latin typeface="+mn-lt"/>
                <a:ea typeface="+mn-ea"/>
                <a:cs typeface="+mn-cs"/>
              </a:rPr>
              <a:t>二、重文轻武</a:t>
            </a:r>
            <a:r>
              <a:rPr lang="en-US" altLang="zh-CN" sz="4800" b="1" noProof="1">
                <a:solidFill>
                  <a:srgbClr val="002060"/>
                </a:solidFill>
                <a:latin typeface="+mn-lt"/>
                <a:ea typeface="+mn-ea"/>
                <a:cs typeface="+mn-cs"/>
              </a:rPr>
              <a:t>“</a:t>
            </a:r>
            <a:r>
              <a:rPr lang="zh-CN" altLang="en-US" sz="4800" b="1" noProof="1">
                <a:solidFill>
                  <a:srgbClr val="002060"/>
                </a:solidFill>
                <a:latin typeface="+mn-lt"/>
                <a:ea typeface="+mn-ea"/>
                <a:cs typeface="+mn-cs"/>
              </a:rPr>
              <a:t>治</a:t>
            </a:r>
            <a:r>
              <a:rPr lang="en-US" altLang="zh-CN" sz="4800" b="1" noProof="1">
                <a:solidFill>
                  <a:srgbClr val="002060"/>
                </a:solidFill>
                <a:latin typeface="+mn-lt"/>
                <a:ea typeface="+mn-ea"/>
                <a:cs typeface="+mn-cs"/>
              </a:rPr>
              <a:t>”</a:t>
            </a:r>
            <a:r>
              <a:rPr lang="zh-CN" altLang="zh-CN" sz="4800" b="1" noProof="1">
                <a:solidFill>
                  <a:srgbClr val="002060"/>
                </a:solidFill>
                <a:latin typeface="+mn-lt"/>
                <a:ea typeface="+mn-ea"/>
                <a:cs typeface="+mn-cs"/>
              </a:rPr>
              <a:t>天下</a:t>
            </a:r>
            <a:endParaRPr lang="zh-CN" altLang="zh-CN" sz="4800" b="1" noProof="1">
              <a:solidFill>
                <a:srgbClr val="00206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up)">
                                      <p:cBhvr>
                                        <p:cTn id="10" dur="500"/>
                                        <p:tgtEl>
                                          <p:spTgt spid="35"/>
                                        </p:tgtEl>
                                      </p:cBhvr>
                                    </p:animEffect>
                                  </p:childTnLst>
                                </p:cTn>
                              </p:par>
                              <p:par>
                                <p:cTn id="11" presetID="22" presetClass="entr" presetSubtype="1"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up)">
                                      <p:cBhvr>
                                        <p:cTn id="13" dur="500"/>
                                        <p:tgtEl>
                                          <p:spTgt spid="36"/>
                                        </p:tgtEl>
                                      </p:cBhvr>
                                    </p:animEffect>
                                  </p:childTnLst>
                                </p:cTn>
                              </p:par>
                              <p:par>
                                <p:cTn id="14" presetID="22" presetClass="entr" presetSubtype="1"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up)">
                                      <p:cBhvr>
                                        <p:cTn id="16" dur="500"/>
                                        <p:tgtEl>
                                          <p:spTgt spid="4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up)">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dissolv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dissolve">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ppt_x</p:attrName>
                                        </p:attrNameLst>
                                      </p:cBhvr>
                                      <p:tavLst>
                                        <p:tav tm="0">
                                          <p:val>
                                            <p:strVal val="#ppt_x"/>
                                          </p:val>
                                        </p:tav>
                                        <p:tav tm="100000">
                                          <p:val>
                                            <p:strVal val="#ppt_x"/>
                                          </p:val>
                                        </p:tav>
                                      </p:tavLst>
                                    </p:anim>
                                    <p:anim calcmode="lin" valueType="num">
                                      <p:cBhvr>
                                        <p:cTn id="4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43" grpId="0"/>
      <p:bldP spid="45" grpId="0"/>
      <p:bldP spid="53" grpId="0"/>
      <p:bldP spid="56" grpId="0"/>
      <p:bldP spid="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2" name="文本框 1"/>
          <p:cNvSpPr txBox="1"/>
          <p:nvPr/>
        </p:nvSpPr>
        <p:spPr>
          <a:xfrm>
            <a:off x="3222625" y="968375"/>
            <a:ext cx="7802880" cy="3681730"/>
          </a:xfrm>
          <a:prstGeom prst="rect">
            <a:avLst/>
          </a:prstGeom>
          <a:noFill/>
        </p:spPr>
        <p:txBody>
          <a:bodyPr wrap="none" rtlCol="0">
            <a:spAutoFit/>
          </a:bodyPr>
          <a:p>
            <a:pPr algn="l" fontAlgn="auto">
              <a:lnSpc>
                <a:spcPts val="5600"/>
              </a:lnSpc>
            </a:pPr>
            <a:r>
              <a:rPr lang="en-US" altLang="zh-CN" sz="4000"/>
              <a:t>       </a:t>
            </a:r>
            <a:r>
              <a:rPr lang="zh-CN" altLang="en-US" sz="4000" b="1">
                <a:solidFill>
                  <a:srgbClr val="FF0000"/>
                </a:solidFill>
              </a:rPr>
              <a:t>在我们印象中的宋朝是个文人</a:t>
            </a:r>
            <a:endParaRPr lang="zh-CN" altLang="en-US" sz="4000" b="1">
              <a:solidFill>
                <a:srgbClr val="FF0000"/>
              </a:solidFill>
            </a:endParaRPr>
          </a:p>
          <a:p>
            <a:pPr algn="l" fontAlgn="auto">
              <a:lnSpc>
                <a:spcPts val="5600"/>
              </a:lnSpc>
            </a:pPr>
            <a:r>
              <a:rPr lang="zh-CN" altLang="en-US" sz="4000" b="1">
                <a:solidFill>
                  <a:srgbClr val="FF0000"/>
                </a:solidFill>
              </a:rPr>
              <a:t>帝国，然而他的开创者却是一个标</a:t>
            </a:r>
            <a:endParaRPr lang="zh-CN" altLang="en-US" sz="4000" b="1">
              <a:solidFill>
                <a:srgbClr val="FF0000"/>
              </a:solidFill>
            </a:endParaRPr>
          </a:p>
          <a:p>
            <a:pPr algn="l" fontAlgn="auto">
              <a:lnSpc>
                <a:spcPts val="5600"/>
              </a:lnSpc>
            </a:pPr>
            <a:r>
              <a:rPr lang="zh-CN" altLang="en-US" sz="4000" b="1">
                <a:solidFill>
                  <a:srgbClr val="FF0000"/>
                </a:solidFill>
              </a:rPr>
              <a:t>准的职业军人，那么赵匡胤是如何</a:t>
            </a:r>
            <a:endParaRPr lang="zh-CN" altLang="en-US" sz="4000" b="1">
              <a:solidFill>
                <a:srgbClr val="FF0000"/>
              </a:solidFill>
            </a:endParaRPr>
          </a:p>
          <a:p>
            <a:pPr algn="l" fontAlgn="auto">
              <a:lnSpc>
                <a:spcPts val="5600"/>
              </a:lnSpc>
            </a:pPr>
            <a:r>
              <a:rPr lang="zh-CN" altLang="en-US" sz="4000" b="1">
                <a:solidFill>
                  <a:srgbClr val="FF0000"/>
                </a:solidFill>
              </a:rPr>
              <a:t>脱颖而出，登上帝位的呢，又是如</a:t>
            </a:r>
            <a:endParaRPr lang="zh-CN" altLang="en-US" sz="4000" b="1">
              <a:solidFill>
                <a:srgbClr val="FF0000"/>
              </a:solidFill>
            </a:endParaRPr>
          </a:p>
          <a:p>
            <a:pPr algn="l" fontAlgn="auto">
              <a:lnSpc>
                <a:spcPts val="5600"/>
              </a:lnSpc>
            </a:pPr>
            <a:r>
              <a:rPr lang="zh-CN" altLang="en-US" sz="4000" b="1">
                <a:solidFill>
                  <a:srgbClr val="FF0000"/>
                </a:solidFill>
              </a:rPr>
              <a:t>何来加强皇权的呢？</a:t>
            </a:r>
            <a:endParaRPr lang="zh-CN" altLang="en-US" sz="4000" b="1">
              <a:solidFill>
                <a:srgbClr val="FF0000"/>
              </a:solidFill>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43" name="圆角矩形标注 42"/>
          <p:cNvSpPr/>
          <p:nvPr/>
        </p:nvSpPr>
        <p:spPr>
          <a:xfrm>
            <a:off x="1187504" y="2128253"/>
            <a:ext cx="2177158" cy="1020541"/>
          </a:xfrm>
          <a:prstGeom prst="wedgeRoundRectCallout">
            <a:avLst>
              <a:gd name="adj1" fmla="val 67442"/>
              <a:gd name="adj2" fmla="val -44166"/>
              <a:gd name="adj3" fmla="val 16667"/>
            </a:avLst>
          </a:prstGeom>
          <a:solidFill>
            <a:schemeClr val="bg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15" strike="noStrike" noProof="1"/>
          </a:p>
        </p:txBody>
      </p:sp>
      <p:pic>
        <p:nvPicPr>
          <p:cNvPr id="23554" name="图片 53" descr="t018d16e110143ea110.jpg"/>
          <p:cNvPicPr>
            <a:picLocks noChangeAspect="1"/>
          </p:cNvPicPr>
          <p:nvPr/>
        </p:nvPicPr>
        <p:blipFill>
          <a:blip r:embed="rId2">
            <a:clrChange>
              <a:clrFrom>
                <a:srgbClr val="F2F2F2"/>
              </a:clrFrom>
              <a:clrTo>
                <a:srgbClr val="F2F2F2">
                  <a:alpha val="0"/>
                </a:srgbClr>
              </a:clrTo>
            </a:clrChange>
          </a:blip>
          <a:srcRect t="54831" b="25095"/>
          <a:stretch>
            <a:fillRect/>
          </a:stretch>
        </p:blipFill>
        <p:spPr>
          <a:xfrm>
            <a:off x="585788" y="6762750"/>
            <a:ext cx="10972800" cy="136525"/>
          </a:xfrm>
          <a:prstGeom prst="rect">
            <a:avLst/>
          </a:prstGeom>
          <a:noFill/>
          <a:ln w="9525">
            <a:noFill/>
          </a:ln>
        </p:spPr>
      </p:pic>
      <p:sp>
        <p:nvSpPr>
          <p:cNvPr id="10" name="矩形 9"/>
          <p:cNvSpPr/>
          <p:nvPr/>
        </p:nvSpPr>
        <p:spPr bwMode="auto">
          <a:xfrm flipV="1">
            <a:off x="609296" y="6855303"/>
            <a:ext cx="10973404"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defRPr/>
            </a:pPr>
            <a:endParaRPr lang="zh-CN" altLang="en-US" sz="1715" strike="noStrike" noProof="1" dirty="0">
              <a:ln>
                <a:solidFill>
                  <a:srgbClr val="660033"/>
                </a:solidFill>
              </a:ln>
            </a:endParaRPr>
          </a:p>
        </p:txBody>
      </p:sp>
      <p:pic>
        <p:nvPicPr>
          <p:cNvPr id="23556" name="图片 16" descr="Redocn_2010042915214815.jpg"/>
          <p:cNvPicPr>
            <a:picLocks noChangeAspect="1"/>
          </p:cNvPicPr>
          <p:nvPr/>
        </p:nvPicPr>
        <p:blipFill>
          <a:blip r:embed="rId3">
            <a:clrChange>
              <a:clrFrom>
                <a:srgbClr val="FFFFFF"/>
              </a:clrFrom>
              <a:clrTo>
                <a:srgbClr val="FFFFFF">
                  <a:alpha val="0"/>
                </a:srgbClr>
              </a:clrTo>
            </a:clrChange>
          </a:blip>
          <a:srcRect l="11664" t="29420" r="9612" b="31708"/>
          <a:stretch>
            <a:fillRect/>
          </a:stretch>
        </p:blipFill>
        <p:spPr>
          <a:xfrm>
            <a:off x="525463" y="1184275"/>
            <a:ext cx="1336675" cy="747713"/>
          </a:xfrm>
          <a:prstGeom prst="rect">
            <a:avLst/>
          </a:prstGeom>
          <a:noFill/>
          <a:ln w="9525">
            <a:noFill/>
          </a:ln>
        </p:spPr>
      </p:pic>
      <p:sp>
        <p:nvSpPr>
          <p:cNvPr id="18" name="矩形 17"/>
          <p:cNvSpPr/>
          <p:nvPr/>
        </p:nvSpPr>
        <p:spPr>
          <a:xfrm>
            <a:off x="714375" y="1184275"/>
            <a:ext cx="960438" cy="560388"/>
          </a:xfrm>
          <a:prstGeom prst="rect">
            <a:avLst/>
          </a:prstGeom>
        </p:spPr>
        <p:txBody>
          <a:bodyPr wrap="none">
            <a:spAutoFit/>
          </a:bodyPr>
          <a:lstStyle/>
          <a:p>
            <a:pPr fontAlgn="auto"/>
            <a:r>
              <a:rPr lang="zh-CN" altLang="en-US" sz="3050" b="1" strike="noStrike" noProof="1" dirty="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形成</a:t>
            </a:r>
            <a:endParaRPr lang="zh-CN" altLang="en-US" sz="3050" b="1" strike="noStrike" noProof="1" dirty="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pic>
        <p:nvPicPr>
          <p:cNvPr id="23558" name="图片 24" descr="t018d16e110143ea110.jpg"/>
          <p:cNvPicPr>
            <a:picLocks noChangeAspect="1"/>
          </p:cNvPicPr>
          <p:nvPr/>
        </p:nvPicPr>
        <p:blipFill>
          <a:blip r:embed="rId2">
            <a:clrChange>
              <a:clrFrom>
                <a:srgbClr val="F2F2F2"/>
              </a:clrFrom>
              <a:clrTo>
                <a:srgbClr val="F2F2F2">
                  <a:alpha val="0"/>
                </a:srgbClr>
              </a:clrTo>
            </a:clrChange>
          </a:blip>
          <a:srcRect t="54831" b="25095"/>
          <a:stretch>
            <a:fillRect/>
          </a:stretch>
        </p:blipFill>
        <p:spPr>
          <a:xfrm>
            <a:off x="585788" y="6762750"/>
            <a:ext cx="10972800" cy="136525"/>
          </a:xfrm>
          <a:prstGeom prst="rect">
            <a:avLst/>
          </a:prstGeom>
          <a:noFill/>
          <a:ln w="9525">
            <a:noFill/>
          </a:ln>
        </p:spPr>
      </p:pic>
      <p:sp>
        <p:nvSpPr>
          <p:cNvPr id="26" name="矩形 25"/>
          <p:cNvSpPr/>
          <p:nvPr/>
        </p:nvSpPr>
        <p:spPr bwMode="auto">
          <a:xfrm flipV="1">
            <a:off x="609296" y="6855303"/>
            <a:ext cx="10973404"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defRPr/>
            </a:pPr>
            <a:endParaRPr lang="zh-CN" altLang="en-US" sz="1715" strike="noStrike" noProof="1" dirty="0">
              <a:ln>
                <a:solidFill>
                  <a:srgbClr val="660033"/>
                </a:solidFill>
              </a:ln>
            </a:endParaRPr>
          </a:p>
        </p:txBody>
      </p:sp>
      <p:pic>
        <p:nvPicPr>
          <p:cNvPr id="23560" name="图片 26" descr="t018d16e110143ea110.jpg"/>
          <p:cNvPicPr>
            <a:picLocks noChangeAspect="1"/>
          </p:cNvPicPr>
          <p:nvPr/>
        </p:nvPicPr>
        <p:blipFill>
          <a:blip r:embed="rId2">
            <a:clrChange>
              <a:clrFrom>
                <a:srgbClr val="F2F2F2"/>
              </a:clrFrom>
              <a:clrTo>
                <a:srgbClr val="F2F2F2">
                  <a:alpha val="0"/>
                </a:srgbClr>
              </a:clrTo>
            </a:clrChange>
          </a:blip>
          <a:srcRect t="54831" b="25095"/>
          <a:stretch>
            <a:fillRect/>
          </a:stretch>
        </p:blipFill>
        <p:spPr>
          <a:xfrm>
            <a:off x="585788" y="6762750"/>
            <a:ext cx="10972800" cy="136525"/>
          </a:xfrm>
          <a:prstGeom prst="rect">
            <a:avLst/>
          </a:prstGeom>
          <a:noFill/>
          <a:ln w="9525">
            <a:noFill/>
          </a:ln>
        </p:spPr>
      </p:pic>
      <p:sp>
        <p:nvSpPr>
          <p:cNvPr id="28" name="矩形 27"/>
          <p:cNvSpPr/>
          <p:nvPr/>
        </p:nvSpPr>
        <p:spPr bwMode="auto">
          <a:xfrm flipV="1">
            <a:off x="609296" y="6855303"/>
            <a:ext cx="10973404"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defRPr/>
            </a:pPr>
            <a:endParaRPr lang="zh-CN" altLang="en-US" sz="1715" strike="noStrike" noProof="1" dirty="0">
              <a:ln>
                <a:solidFill>
                  <a:srgbClr val="660033"/>
                </a:solidFill>
              </a:ln>
            </a:endParaRPr>
          </a:p>
        </p:txBody>
      </p:sp>
      <p:sp>
        <p:nvSpPr>
          <p:cNvPr id="30" name="TextBox 29"/>
          <p:cNvSpPr txBox="1"/>
          <p:nvPr/>
        </p:nvSpPr>
        <p:spPr>
          <a:xfrm>
            <a:off x="1398588" y="2128838"/>
            <a:ext cx="2041525" cy="795338"/>
          </a:xfrm>
          <a:prstGeom prst="rect">
            <a:avLst/>
          </a:prstGeom>
          <a:noFill/>
        </p:spPr>
        <p:txBody>
          <a:bodyPr wrap="square" rtlCol="0">
            <a:spAutoFit/>
          </a:bodyPr>
          <a:lstStyle/>
          <a:p>
            <a:pPr fontAlgn="auto"/>
            <a:r>
              <a:rPr lang="zh-CN" altLang="en-US" sz="2285" b="1" noProof="1" dirty="0" smtClean="0">
                <a:solidFill>
                  <a:schemeClr val="bg1"/>
                </a:solidFill>
                <a:latin typeface="黑体" panose="02010609060101010101" pitchFamily="2" charset="-122"/>
                <a:ea typeface="黑体" panose="02010609060101010101" pitchFamily="2" charset="-122"/>
                <a:cs typeface="+mn-cs"/>
              </a:rPr>
              <a:t>有意重用文臣掌握军政大权</a:t>
            </a:r>
            <a:endParaRPr lang="zh-CN" altLang="en-US" sz="2285" b="1" noProof="1" dirty="0">
              <a:solidFill>
                <a:schemeClr val="bg1"/>
              </a:solidFill>
              <a:latin typeface="黑体" panose="02010609060101010101" pitchFamily="2" charset="-122"/>
              <a:ea typeface="黑体" panose="02010609060101010101" pitchFamily="2" charset="-122"/>
            </a:endParaRPr>
          </a:p>
        </p:txBody>
      </p:sp>
      <p:sp>
        <p:nvSpPr>
          <p:cNvPr id="33" name="矩形 32"/>
          <p:cNvSpPr/>
          <p:nvPr/>
        </p:nvSpPr>
        <p:spPr>
          <a:xfrm>
            <a:off x="2232025" y="4200525"/>
            <a:ext cx="2908300" cy="501650"/>
          </a:xfrm>
          <a:prstGeom prst="rect">
            <a:avLst/>
          </a:prstGeom>
        </p:spPr>
        <p:txBody>
          <a:bodyPr wrap="square">
            <a:spAutoFit/>
          </a:bodyPr>
          <a:lstStyle/>
          <a:p>
            <a:pPr lvl="0" fontAlgn="auto"/>
            <a:r>
              <a:rPr lang="zh-CN" altLang="en-US" sz="2665" b="1" strike="noStrike" noProof="1" dirty="0" smtClean="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a:t>
            </a:r>
            <a:r>
              <a:rPr lang="en-US" altLang="zh-CN" sz="2665" b="1" strike="noStrike" noProof="1" dirty="0" smtClean="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1</a:t>
            </a:r>
            <a:r>
              <a:rPr lang="zh-CN" altLang="en-US" sz="2665" b="1" strike="noStrike" noProof="1" dirty="0" smtClean="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）重用文官</a:t>
            </a:r>
            <a:endParaRPr lang="zh-CN" altLang="en-US" sz="2665" b="1" strike="noStrike" noProof="1" dirty="0" smtClean="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pSp>
        <p:nvGrpSpPr>
          <p:cNvPr id="35" name="组合 34"/>
          <p:cNvGrpSpPr/>
          <p:nvPr/>
        </p:nvGrpSpPr>
        <p:grpSpPr>
          <a:xfrm>
            <a:off x="3722688" y="1273175"/>
            <a:ext cx="1938337" cy="2598738"/>
            <a:chOff x="1285852" y="1142984"/>
            <a:chExt cx="2286016" cy="3875557"/>
          </a:xfrm>
        </p:grpSpPr>
        <p:pic>
          <p:nvPicPr>
            <p:cNvPr id="23565" name="Picture 6" descr="20060108161449967"/>
            <p:cNvPicPr>
              <a:picLocks noChangeAspect="1"/>
            </p:cNvPicPr>
            <p:nvPr/>
          </p:nvPicPr>
          <p:blipFill>
            <a:blip r:embed="rId4"/>
            <a:stretch>
              <a:fillRect/>
            </a:stretch>
          </p:blipFill>
          <p:spPr>
            <a:xfrm>
              <a:off x="1285852" y="1142984"/>
              <a:ext cx="2285984" cy="3214710"/>
            </a:xfrm>
            <a:prstGeom prst="rect">
              <a:avLst/>
            </a:prstGeom>
            <a:noFill/>
            <a:ln w="9525" cap="flat" cmpd="sng">
              <a:solidFill>
                <a:schemeClr val="tx1"/>
              </a:solidFill>
              <a:prstDash val="solid"/>
              <a:round/>
              <a:headEnd type="none" w="med" len="med"/>
              <a:tailEnd type="none" w="med" len="med"/>
            </a:ln>
          </p:spPr>
        </p:pic>
        <p:sp>
          <p:nvSpPr>
            <p:cNvPr id="38" name="TextBox 37"/>
            <p:cNvSpPr txBox="1"/>
            <p:nvPr/>
          </p:nvSpPr>
          <p:spPr>
            <a:xfrm>
              <a:off x="1285852" y="4357694"/>
              <a:ext cx="2286016" cy="660847"/>
            </a:xfrm>
            <a:prstGeom prst="rect">
              <a:avLst/>
            </a:prstGeom>
            <a:solidFill>
              <a:schemeClr val="bg2">
                <a:lumMod val="75000"/>
              </a:schemeClr>
            </a:solidFill>
            <a:ln>
              <a:solidFill>
                <a:schemeClr val="tx1"/>
              </a:solidFill>
            </a:ln>
          </p:spPr>
          <p:txBody>
            <a:bodyPr wrap="square" rtlCol="0">
              <a:spAutoFit/>
            </a:bodyPr>
            <a:lstStyle/>
            <a:p>
              <a:pPr algn="ctr" fontAlgn="auto"/>
              <a:r>
                <a:rPr lang="zh-CN" altLang="en-US" sz="2285" noProof="1" dirty="0" smtClean="0">
                  <a:latin typeface="隶书" pitchFamily="49" charset="-122"/>
                  <a:ea typeface="隶书" pitchFamily="49" charset="-122"/>
                  <a:cs typeface="+mn-cs"/>
                </a:rPr>
                <a:t>宋太祖</a:t>
              </a:r>
              <a:endParaRPr lang="zh-CN" altLang="en-US" sz="2285" noProof="1" dirty="0">
                <a:latin typeface="隶书" pitchFamily="49" charset="-122"/>
                <a:ea typeface="隶书" pitchFamily="49" charset="-122"/>
              </a:endParaRPr>
            </a:p>
          </p:txBody>
        </p:sp>
      </p:grpSp>
      <p:grpSp>
        <p:nvGrpSpPr>
          <p:cNvPr id="39" name="组合 38"/>
          <p:cNvGrpSpPr/>
          <p:nvPr/>
        </p:nvGrpSpPr>
        <p:grpSpPr>
          <a:xfrm>
            <a:off x="6334125" y="1271588"/>
            <a:ext cx="1736725" cy="2511425"/>
            <a:chOff x="4500562" y="1142984"/>
            <a:chExt cx="2286016" cy="3903632"/>
          </a:xfrm>
        </p:grpSpPr>
        <p:pic>
          <p:nvPicPr>
            <p:cNvPr id="23568" name="Picture 2" descr="http://g.hiphotos.baidu.com/baike/w%3D268%3Bg%3D0/sign=9d12e8b1a18b87d65042ac193f334f05/bd315c6034a85edfa3bfa4a349540923dd54757a.jpg"/>
            <p:cNvPicPr>
              <a:picLocks noChangeAspect="1"/>
            </p:cNvPicPr>
            <p:nvPr/>
          </p:nvPicPr>
          <p:blipFill>
            <a:blip r:embed="rId5"/>
            <a:stretch>
              <a:fillRect/>
            </a:stretch>
          </p:blipFill>
          <p:spPr>
            <a:xfrm>
              <a:off x="4500562" y="1142984"/>
              <a:ext cx="2286016" cy="3214710"/>
            </a:xfrm>
            <a:prstGeom prst="rect">
              <a:avLst/>
            </a:prstGeom>
            <a:noFill/>
            <a:ln w="9525" cap="flat" cmpd="sng">
              <a:solidFill>
                <a:schemeClr val="tx1"/>
              </a:solidFill>
              <a:prstDash val="solid"/>
              <a:round/>
              <a:headEnd type="none" w="med" len="med"/>
              <a:tailEnd type="none" w="med" len="med"/>
            </a:ln>
          </p:spPr>
        </p:pic>
        <p:sp>
          <p:nvSpPr>
            <p:cNvPr id="41" name="TextBox 40"/>
            <p:cNvSpPr txBox="1"/>
            <p:nvPr/>
          </p:nvSpPr>
          <p:spPr>
            <a:xfrm>
              <a:off x="4500562" y="4357694"/>
              <a:ext cx="2286016" cy="688922"/>
            </a:xfrm>
            <a:prstGeom prst="rect">
              <a:avLst/>
            </a:prstGeom>
            <a:solidFill>
              <a:schemeClr val="bg2">
                <a:lumMod val="75000"/>
              </a:schemeClr>
            </a:solidFill>
            <a:ln>
              <a:solidFill>
                <a:schemeClr val="tx1"/>
              </a:solidFill>
            </a:ln>
          </p:spPr>
          <p:txBody>
            <a:bodyPr wrap="square" rtlCol="0">
              <a:spAutoFit/>
            </a:bodyPr>
            <a:lstStyle/>
            <a:p>
              <a:pPr algn="ctr" fontAlgn="auto"/>
              <a:r>
                <a:rPr lang="zh-CN" altLang="en-US" sz="2285" noProof="1" dirty="0" smtClean="0">
                  <a:latin typeface="隶书" pitchFamily="49" charset="-122"/>
                  <a:ea typeface="隶书" pitchFamily="49" charset="-122"/>
                  <a:cs typeface="+mn-cs"/>
                </a:rPr>
                <a:t>宋太宗</a:t>
              </a:r>
              <a:endParaRPr lang="zh-CN" altLang="en-US" sz="2285" noProof="1" dirty="0">
                <a:latin typeface="隶书" pitchFamily="49" charset="-122"/>
                <a:ea typeface="隶书" pitchFamily="49" charset="-122"/>
              </a:endParaRPr>
            </a:p>
          </p:txBody>
        </p:sp>
      </p:grpSp>
      <p:sp>
        <p:nvSpPr>
          <p:cNvPr id="45" name="圆角矩形标注 44"/>
          <p:cNvSpPr/>
          <p:nvPr/>
        </p:nvSpPr>
        <p:spPr>
          <a:xfrm>
            <a:off x="8823706" y="1403259"/>
            <a:ext cx="2517339" cy="2245194"/>
          </a:xfrm>
          <a:prstGeom prst="wedgeRoundRectCallout">
            <a:avLst>
              <a:gd name="adj1" fmla="val -76774"/>
              <a:gd name="adj2" fmla="val -41321"/>
              <a:gd name="adj3" fmla="val 16667"/>
            </a:avLst>
          </a:prstGeom>
          <a:solidFill>
            <a:schemeClr val="bg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15" strike="noStrike" noProof="1"/>
          </a:p>
        </p:txBody>
      </p:sp>
      <p:sp>
        <p:nvSpPr>
          <p:cNvPr id="31" name="TextBox 30"/>
          <p:cNvSpPr txBox="1"/>
          <p:nvPr/>
        </p:nvSpPr>
        <p:spPr>
          <a:xfrm>
            <a:off x="8959850" y="1577975"/>
            <a:ext cx="2381250" cy="1851025"/>
          </a:xfrm>
          <a:prstGeom prst="rect">
            <a:avLst/>
          </a:prstGeom>
          <a:noFill/>
        </p:spPr>
        <p:txBody>
          <a:bodyPr wrap="square" rtlCol="0">
            <a:spAutoFit/>
          </a:bodyPr>
          <a:lstStyle/>
          <a:p>
            <a:pPr fontAlgn="auto"/>
            <a:r>
              <a:rPr lang="zh-CN" altLang="en-US" sz="2285" b="1" noProof="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继续采取抑制武将，提升文官地位的政策，使文臣统兵的格局逐渐形成。</a:t>
            </a:r>
            <a:endParaRPr lang="zh-CN" altLang="en-US" sz="2285" b="1" noProof="1" dirty="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pic>
        <p:nvPicPr>
          <p:cNvPr id="23572" name="图片 3" descr="Redocn_2010042915214815.jpg"/>
          <p:cNvPicPr>
            <a:picLocks noChangeAspect="1"/>
          </p:cNvPicPr>
          <p:nvPr/>
        </p:nvPicPr>
        <p:blipFill>
          <a:blip r:embed="rId3">
            <a:clrChange>
              <a:clrFrom>
                <a:srgbClr val="FFFFFF"/>
              </a:clrFrom>
              <a:clrTo>
                <a:srgbClr val="FFFFFF">
                  <a:alpha val="0"/>
                </a:srgbClr>
              </a:clrTo>
            </a:clrChange>
          </a:blip>
          <a:srcRect l="11664" t="29420" r="9612" b="31708"/>
          <a:stretch>
            <a:fillRect/>
          </a:stretch>
        </p:blipFill>
        <p:spPr>
          <a:xfrm>
            <a:off x="584200" y="434975"/>
            <a:ext cx="1336675" cy="749300"/>
          </a:xfrm>
          <a:prstGeom prst="rect">
            <a:avLst/>
          </a:prstGeom>
          <a:noFill/>
          <a:ln w="9525">
            <a:noFill/>
          </a:ln>
        </p:spPr>
      </p:pic>
      <p:sp>
        <p:nvSpPr>
          <p:cNvPr id="5" name="矩形 4"/>
          <p:cNvSpPr/>
          <p:nvPr/>
        </p:nvSpPr>
        <p:spPr>
          <a:xfrm>
            <a:off x="714375" y="528638"/>
            <a:ext cx="960438" cy="561975"/>
          </a:xfrm>
          <a:prstGeom prst="rect">
            <a:avLst/>
          </a:prstGeom>
        </p:spPr>
        <p:txBody>
          <a:bodyPr wrap="none">
            <a:spAutoFit/>
          </a:bodyPr>
          <a:p>
            <a:pPr fontAlgn="auto"/>
            <a:r>
              <a:rPr lang="zh-CN" altLang="en-US" sz="3050" b="1" strike="noStrike" noProof="1" dirty="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原因</a:t>
            </a:r>
            <a:endParaRPr lang="zh-CN" altLang="en-US" sz="3050" b="1" strike="noStrike" noProof="1" dirty="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29" name="矩形"/>
          <p:cNvSpPr/>
          <p:nvPr/>
        </p:nvSpPr>
        <p:spPr>
          <a:xfrm>
            <a:off x="2232025" y="528638"/>
            <a:ext cx="6727825" cy="552450"/>
          </a:xfrm>
          <a:prstGeom prst="rect">
            <a:avLst/>
          </a:prstGeom>
          <a:noFill/>
          <a:ln w="9525">
            <a:noFill/>
          </a:ln>
        </p:spPr>
        <p:txBody>
          <a:bodyPr wrap="square" lIns="121920" tIns="60960" rIns="121920" bIns="60960" anchor="t">
            <a:spAutoFit/>
          </a:bodyPr>
          <a:p>
            <a:r>
              <a:rPr lang="zh-CN" altLang="en-US" sz="2800" b="1" baseline="0">
                <a:solidFill>
                  <a:srgbClr val="C00000"/>
                </a:solidFill>
                <a:latin typeface="楷体" panose="02010609060101010101" pitchFamily="49" charset="-122"/>
                <a:ea typeface="楷体" panose="02010609060101010101" pitchFamily="49" charset="-122"/>
              </a:rPr>
              <a:t>为防止唐末以来武将专横跋扈的弊端重现</a:t>
            </a:r>
            <a:endParaRPr lang="zh-CN" altLang="en-US" sz="2800" b="1" baseline="0">
              <a:solidFill>
                <a:srgbClr val="C00000"/>
              </a:solidFill>
              <a:latin typeface="楷体" panose="02010609060101010101" pitchFamily="49" charset="-122"/>
              <a:ea typeface="楷体" panose="02010609060101010101" pitchFamily="49" charset="-122"/>
            </a:endParaRPr>
          </a:p>
        </p:txBody>
      </p:sp>
      <p:pic>
        <p:nvPicPr>
          <p:cNvPr id="23575" name="图片 5" descr="Redocn_2010042915214815.jpg"/>
          <p:cNvPicPr>
            <a:picLocks noChangeAspect="1"/>
          </p:cNvPicPr>
          <p:nvPr/>
        </p:nvPicPr>
        <p:blipFill>
          <a:blip r:embed="rId3">
            <a:clrChange>
              <a:clrFrom>
                <a:srgbClr val="FFFFFF"/>
              </a:clrFrom>
              <a:clrTo>
                <a:srgbClr val="FFFFFF">
                  <a:alpha val="0"/>
                </a:srgbClr>
              </a:clrTo>
            </a:clrChange>
          </a:blip>
          <a:srcRect l="11664" t="29420" r="9612" b="31708"/>
          <a:stretch>
            <a:fillRect/>
          </a:stretch>
        </p:blipFill>
        <p:spPr>
          <a:xfrm>
            <a:off x="525463" y="4202113"/>
            <a:ext cx="1336675" cy="747712"/>
          </a:xfrm>
          <a:prstGeom prst="rect">
            <a:avLst/>
          </a:prstGeom>
          <a:noFill/>
          <a:ln w="9525">
            <a:noFill/>
          </a:ln>
        </p:spPr>
      </p:pic>
      <p:sp>
        <p:nvSpPr>
          <p:cNvPr id="7" name="矩形 6"/>
          <p:cNvSpPr/>
          <p:nvPr/>
        </p:nvSpPr>
        <p:spPr>
          <a:xfrm>
            <a:off x="617538" y="4295775"/>
            <a:ext cx="1152525" cy="560388"/>
          </a:xfrm>
          <a:prstGeom prst="rect">
            <a:avLst/>
          </a:prstGeom>
        </p:spPr>
        <p:txBody>
          <a:bodyPr wrap="square">
            <a:spAutoFit/>
          </a:bodyPr>
          <a:p>
            <a:pPr fontAlgn="auto"/>
            <a:r>
              <a:rPr lang="zh-CN" altLang="en-US" sz="3050" b="1" strike="noStrike" noProof="1" dirty="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措施</a:t>
            </a:r>
            <a:endParaRPr lang="zh-CN" altLang="en-US" sz="3050" b="1" strike="noStrike" noProof="1" dirty="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8" name="文本框 7"/>
          <p:cNvSpPr txBox="1"/>
          <p:nvPr/>
        </p:nvSpPr>
        <p:spPr>
          <a:xfrm>
            <a:off x="2498725" y="4856163"/>
            <a:ext cx="8842375" cy="1568450"/>
          </a:xfrm>
          <a:prstGeom prst="rect">
            <a:avLst/>
          </a:prstGeom>
          <a:noFill/>
          <a:ln w="9525">
            <a:noFill/>
          </a:ln>
        </p:spPr>
        <p:txBody>
          <a:bodyPr wrap="square" anchor="t">
            <a:spAutoFit/>
          </a:bodyPr>
          <a:p>
            <a:r>
              <a:rPr lang="zh-CN" altLang="en-US" sz="2400">
                <a:solidFill>
                  <a:srgbClr val="FF0000"/>
                </a:solidFill>
                <a:latin typeface="Arial" panose="020B0604020202020204" pitchFamily="34" charset="0"/>
                <a:ea typeface="微软雅黑" panose="020B0503020204020204" charset="-122"/>
              </a:rPr>
              <a:t>表现：</a:t>
            </a:r>
            <a:r>
              <a:rPr lang="zh-CN" altLang="en-US" sz="2400">
                <a:latin typeface="Arial" panose="020B0604020202020204" pitchFamily="34" charset="0"/>
                <a:ea typeface="微软雅黑" panose="020B0503020204020204" charset="-122"/>
              </a:rPr>
              <a:t>当时的文官担任中央和地方的要职，甚至主持军务，地位和待遇高于武将。</a:t>
            </a:r>
            <a:endParaRPr lang="zh-CN" altLang="en-US" sz="2400">
              <a:latin typeface="Arial" panose="020B0604020202020204" pitchFamily="34" charset="0"/>
              <a:ea typeface="微软雅黑" panose="020B0503020204020204" charset="-122"/>
            </a:endParaRPr>
          </a:p>
          <a:p>
            <a:r>
              <a:rPr lang="zh-CN" altLang="en-US" sz="2400">
                <a:latin typeface="Arial" panose="020B0604020202020204" pitchFamily="34" charset="0"/>
                <a:ea typeface="微软雅黑" panose="020B0503020204020204" charset="-122"/>
              </a:rPr>
              <a:t>        武将受到多方面的牵制，带兵打仗要按照朝廷预授的“阵图”行军布阵，这严重束缚了统军将领的指挥权。</a:t>
            </a:r>
            <a:endParaRPr lang="zh-CN" altLang="en-US" sz="2400">
              <a:latin typeface="Arial" panose="020B0604020202020204" pitchFamily="34" charset="0"/>
              <a:ea typeface="微软雅黑" panose="020B050302020402020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
                                            <p:txEl>
                                              <p:charRg st="0" end="19"/>
                                            </p:txEl>
                                          </p:spTgt>
                                        </p:tgtEl>
                                        <p:attrNameLst>
                                          <p:attrName>style.visibility</p:attrName>
                                        </p:attrNameLst>
                                      </p:cBhvr>
                                      <p:to>
                                        <p:strVal val="visible"/>
                                      </p:to>
                                    </p:set>
                                    <p:anim calcmode="lin" valueType="num">
                                      <p:cBhvr>
                                        <p:cTn id="7" dur="500" fill="hold"/>
                                        <p:tgtEl>
                                          <p:spTgt spid="129">
                                            <p:txEl>
                                              <p:charRg st="0" end="19"/>
                                            </p:txEl>
                                          </p:spTgt>
                                        </p:tgtEl>
                                        <p:attrNameLst>
                                          <p:attrName>ppt_x</p:attrName>
                                        </p:attrNameLst>
                                      </p:cBhvr>
                                      <p:tavLst>
                                        <p:tav tm="0">
                                          <p:val>
                                            <p:strVal val="#ppt_x"/>
                                          </p:val>
                                        </p:tav>
                                        <p:tav tm="100000">
                                          <p:val>
                                            <p:strVal val="#ppt_x"/>
                                          </p:val>
                                        </p:tav>
                                      </p:tavLst>
                                    </p:anim>
                                    <p:anim calcmode="lin" valueType="num">
                                      <p:cBhvr>
                                        <p:cTn id="8" dur="500" fill="hold"/>
                                        <p:tgtEl>
                                          <p:spTgt spid="129">
                                            <p:txEl>
                                              <p:charRg st="0" end="1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dissolve">
                                      <p:cBhvr>
                                        <p:cTn id="13" dur="500"/>
                                        <p:tgtEl>
                                          <p:spTgt spid="35"/>
                                        </p:tgtEl>
                                      </p:cBhvr>
                                    </p:animEffect>
                                  </p:childTnLst>
                                </p:cTn>
                              </p:par>
                              <p:par>
                                <p:cTn id="14" presetID="9"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right)">
                                      <p:cBhvr>
                                        <p:cTn id="21" dur="500"/>
                                        <p:tgtEl>
                                          <p:spTgt spid="43"/>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righ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amond(in)">
                                      <p:cBhvr>
                                        <p:cTn id="4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30" grpId="0"/>
      <p:bldP spid="33" grpId="0"/>
      <p:bldP spid="45" grpId="0" bldLvl="0" animBg="1"/>
      <p:bldP spid="31"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635" y="0"/>
            <a:ext cx="12191365" cy="6858635"/>
          </a:xfrm>
          <a:prstGeom prst="rect">
            <a:avLst/>
          </a:prstGeom>
        </p:spPr>
      </p:pic>
      <p:pic>
        <p:nvPicPr>
          <p:cNvPr id="25601" name="图片 53" descr="t018d16e110143ea110.jpg"/>
          <p:cNvPicPr>
            <a:picLocks noChangeAspect="1"/>
          </p:cNvPicPr>
          <p:nvPr/>
        </p:nvPicPr>
        <p:blipFill>
          <a:blip r:embed="rId2">
            <a:clrChange>
              <a:clrFrom>
                <a:srgbClr val="F2F2F2"/>
              </a:clrFrom>
              <a:clrTo>
                <a:srgbClr val="F2F2F2">
                  <a:alpha val="0"/>
                </a:srgbClr>
              </a:clrTo>
            </a:clrChange>
          </a:blip>
          <a:srcRect t="54831" b="25095"/>
          <a:stretch>
            <a:fillRect/>
          </a:stretch>
        </p:blipFill>
        <p:spPr>
          <a:xfrm>
            <a:off x="585788" y="6762750"/>
            <a:ext cx="10972800" cy="136525"/>
          </a:xfrm>
          <a:prstGeom prst="rect">
            <a:avLst/>
          </a:prstGeom>
          <a:noFill/>
          <a:ln w="9525">
            <a:noFill/>
          </a:ln>
        </p:spPr>
      </p:pic>
      <p:sp>
        <p:nvSpPr>
          <p:cNvPr id="10" name="矩形 9"/>
          <p:cNvSpPr/>
          <p:nvPr/>
        </p:nvSpPr>
        <p:spPr bwMode="auto">
          <a:xfrm flipV="1">
            <a:off x="609296" y="6855303"/>
            <a:ext cx="10973404"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defRPr/>
            </a:pPr>
            <a:endParaRPr lang="zh-CN" altLang="en-US" sz="1715" strike="noStrike" noProof="1" dirty="0">
              <a:ln>
                <a:solidFill>
                  <a:srgbClr val="660033"/>
                </a:solidFill>
              </a:ln>
            </a:endParaRPr>
          </a:p>
        </p:txBody>
      </p:sp>
      <p:pic>
        <p:nvPicPr>
          <p:cNvPr id="25603" name="图片 24" descr="t018d16e110143ea110.jpg"/>
          <p:cNvPicPr>
            <a:picLocks noChangeAspect="1"/>
          </p:cNvPicPr>
          <p:nvPr/>
        </p:nvPicPr>
        <p:blipFill>
          <a:blip r:embed="rId2">
            <a:clrChange>
              <a:clrFrom>
                <a:srgbClr val="F2F2F2"/>
              </a:clrFrom>
              <a:clrTo>
                <a:srgbClr val="F2F2F2">
                  <a:alpha val="0"/>
                </a:srgbClr>
              </a:clrTo>
            </a:clrChange>
          </a:blip>
          <a:srcRect t="54831" b="25095"/>
          <a:stretch>
            <a:fillRect/>
          </a:stretch>
        </p:blipFill>
        <p:spPr>
          <a:xfrm>
            <a:off x="585788" y="6762750"/>
            <a:ext cx="10972800" cy="136525"/>
          </a:xfrm>
          <a:prstGeom prst="rect">
            <a:avLst/>
          </a:prstGeom>
          <a:noFill/>
          <a:ln w="9525">
            <a:noFill/>
          </a:ln>
        </p:spPr>
      </p:pic>
      <p:sp>
        <p:nvSpPr>
          <p:cNvPr id="26" name="矩形 25"/>
          <p:cNvSpPr/>
          <p:nvPr/>
        </p:nvSpPr>
        <p:spPr bwMode="auto">
          <a:xfrm flipV="1">
            <a:off x="609296" y="6855303"/>
            <a:ext cx="10973404"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defRPr/>
            </a:pPr>
            <a:endParaRPr lang="zh-CN" altLang="en-US" sz="1715" strike="noStrike" noProof="1" dirty="0">
              <a:ln>
                <a:solidFill>
                  <a:srgbClr val="660033"/>
                </a:solidFill>
              </a:ln>
            </a:endParaRPr>
          </a:p>
        </p:txBody>
      </p:sp>
      <p:pic>
        <p:nvPicPr>
          <p:cNvPr id="25605" name="图片 26" descr="t018d16e110143ea110.jpg"/>
          <p:cNvPicPr>
            <a:picLocks noChangeAspect="1"/>
          </p:cNvPicPr>
          <p:nvPr/>
        </p:nvPicPr>
        <p:blipFill>
          <a:blip r:embed="rId2">
            <a:clrChange>
              <a:clrFrom>
                <a:srgbClr val="F2F2F2"/>
              </a:clrFrom>
              <a:clrTo>
                <a:srgbClr val="F2F2F2">
                  <a:alpha val="0"/>
                </a:srgbClr>
              </a:clrTo>
            </a:clrChange>
          </a:blip>
          <a:srcRect t="54831" b="25095"/>
          <a:stretch>
            <a:fillRect/>
          </a:stretch>
        </p:blipFill>
        <p:spPr>
          <a:xfrm>
            <a:off x="585788" y="6762750"/>
            <a:ext cx="10972800" cy="136525"/>
          </a:xfrm>
          <a:prstGeom prst="rect">
            <a:avLst/>
          </a:prstGeom>
          <a:noFill/>
          <a:ln w="9525">
            <a:noFill/>
          </a:ln>
        </p:spPr>
      </p:pic>
      <p:sp>
        <p:nvSpPr>
          <p:cNvPr id="28" name="矩形 27"/>
          <p:cNvSpPr/>
          <p:nvPr/>
        </p:nvSpPr>
        <p:spPr bwMode="auto">
          <a:xfrm flipV="1">
            <a:off x="609296" y="6855303"/>
            <a:ext cx="10973404"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defRPr/>
            </a:pPr>
            <a:endParaRPr lang="zh-CN" altLang="en-US" sz="1715" strike="noStrike" noProof="1" dirty="0">
              <a:ln>
                <a:solidFill>
                  <a:srgbClr val="660033"/>
                </a:solidFill>
              </a:ln>
            </a:endParaRPr>
          </a:p>
        </p:txBody>
      </p:sp>
      <p:sp>
        <p:nvSpPr>
          <p:cNvPr id="42" name="TextBox 41"/>
          <p:cNvSpPr txBox="1"/>
          <p:nvPr/>
        </p:nvSpPr>
        <p:spPr>
          <a:xfrm>
            <a:off x="409575" y="4494213"/>
            <a:ext cx="3282950" cy="1938338"/>
          </a:xfrm>
          <a:prstGeom prst="rect">
            <a:avLst/>
          </a:prstGeom>
          <a:noFill/>
        </p:spPr>
        <p:txBody>
          <a:bodyPr wrap="square" rtlCol="0">
            <a:spAutoFit/>
          </a:bodyPr>
          <a:lstStyle/>
          <a:p>
            <a:pPr fontAlgn="auto"/>
            <a:r>
              <a:rPr lang="zh-CN" altLang="en-US" sz="1905" b="1" noProof="1" dirty="0" smtClean="0">
                <a:solidFill>
                  <a:schemeClr val="tx1">
                    <a:lumMod val="95000"/>
                    <a:lumOff val="5000"/>
                  </a:schemeClr>
                </a:solidFill>
                <a:latin typeface="黑体" panose="02010609060101010101" pitchFamily="2" charset="-122"/>
                <a:ea typeface="黑体" panose="02010609060101010101" pitchFamily="2" charset="-122"/>
                <a:cs typeface="+mn-cs"/>
              </a:rPr>
              <a:t>   </a:t>
            </a:r>
            <a:r>
              <a:rPr lang="zh-CN" altLang="en-US" sz="2400" b="1" noProof="1" dirty="0" smtClean="0">
                <a:solidFill>
                  <a:schemeClr val="tx1">
                    <a:lumMod val="95000"/>
                    <a:lumOff val="5000"/>
                  </a:schemeClr>
                </a:solidFill>
                <a:latin typeface="黑体" panose="02010609060101010101" pitchFamily="2" charset="-122"/>
                <a:ea typeface="黑体" panose="02010609060101010101" pitchFamily="2" charset="-122"/>
                <a:cs typeface="+mn-cs"/>
              </a:rPr>
              <a:t> 北宋政治家、文学家。天圣八年进士，修</a:t>
            </a:r>
            <a:r>
              <a:rPr lang="en-US" altLang="zh-CN" sz="2400" b="1" noProof="1" dirty="0" smtClean="0">
                <a:solidFill>
                  <a:schemeClr val="tx1">
                    <a:lumMod val="95000"/>
                    <a:lumOff val="5000"/>
                  </a:schemeClr>
                </a:solidFill>
                <a:latin typeface="黑体" panose="02010609060101010101" pitchFamily="2" charset="-122"/>
                <a:ea typeface="黑体" panose="02010609060101010101" pitchFamily="2" charset="-122"/>
                <a:cs typeface="+mn-cs"/>
              </a:rPr>
              <a:t>《</a:t>
            </a:r>
            <a:r>
              <a:rPr lang="zh-CN" altLang="en-US" sz="2400" b="1" noProof="1" dirty="0" smtClean="0">
                <a:solidFill>
                  <a:schemeClr val="tx1">
                    <a:lumMod val="95000"/>
                    <a:lumOff val="5000"/>
                  </a:schemeClr>
                </a:solidFill>
                <a:latin typeface="黑体" panose="02010609060101010101" pitchFamily="2" charset="-122"/>
                <a:ea typeface="黑体" panose="02010609060101010101" pitchFamily="2" charset="-122"/>
                <a:cs typeface="+mn-cs"/>
              </a:rPr>
              <a:t>新唐书</a:t>
            </a:r>
            <a:r>
              <a:rPr lang="en-US" altLang="zh-CN" sz="2400" b="1" noProof="1" dirty="0" smtClean="0">
                <a:solidFill>
                  <a:schemeClr val="tx1">
                    <a:lumMod val="95000"/>
                    <a:lumOff val="5000"/>
                  </a:schemeClr>
                </a:solidFill>
                <a:latin typeface="黑体" panose="02010609060101010101" pitchFamily="2" charset="-122"/>
                <a:ea typeface="黑体" panose="02010609060101010101" pitchFamily="2" charset="-122"/>
                <a:cs typeface="+mn-cs"/>
              </a:rPr>
              <a:t>》</a:t>
            </a:r>
            <a:r>
              <a:rPr lang="zh-CN" altLang="en-US" sz="2400" b="1" noProof="1" dirty="0" smtClean="0">
                <a:solidFill>
                  <a:schemeClr val="tx1">
                    <a:lumMod val="95000"/>
                    <a:lumOff val="5000"/>
                  </a:schemeClr>
                </a:solidFill>
                <a:latin typeface="黑体" panose="02010609060101010101" pitchFamily="2" charset="-122"/>
                <a:ea typeface="黑体" panose="02010609060101010101" pitchFamily="2" charset="-122"/>
                <a:cs typeface="+mn-cs"/>
              </a:rPr>
              <a:t>。宋英宗时，官至</a:t>
            </a:r>
            <a:r>
              <a:rPr lang="zh-CN" altLang="en-US" sz="2400" b="1" u="sng" noProof="1" dirty="0" smtClean="0">
                <a:solidFill>
                  <a:srgbClr val="C00000"/>
                </a:solidFill>
                <a:latin typeface="黑体" panose="02010609060101010101" pitchFamily="2" charset="-122"/>
                <a:ea typeface="黑体" panose="02010609060101010101" pitchFamily="2" charset="-122"/>
                <a:cs typeface="+mn-cs"/>
              </a:rPr>
              <a:t>枢密副使</a:t>
            </a:r>
            <a:r>
              <a:rPr lang="zh-CN" altLang="en-US" sz="2400" b="1" noProof="1" dirty="0" smtClean="0">
                <a:solidFill>
                  <a:schemeClr val="tx1">
                    <a:lumMod val="95000"/>
                    <a:lumOff val="5000"/>
                  </a:schemeClr>
                </a:solidFill>
                <a:latin typeface="黑体" panose="02010609060101010101" pitchFamily="2" charset="-122"/>
                <a:ea typeface="黑体" panose="02010609060101010101" pitchFamily="2" charset="-122"/>
                <a:cs typeface="+mn-cs"/>
              </a:rPr>
              <a:t>（</a:t>
            </a:r>
            <a:r>
              <a:rPr lang="zh-CN" altLang="en-US" sz="2400" b="1" noProof="1" dirty="0" smtClean="0">
                <a:solidFill>
                  <a:srgbClr val="C00000"/>
                </a:solidFill>
                <a:latin typeface="华文隶书" panose="02010800040101010101" pitchFamily="2" charset="-122"/>
                <a:ea typeface="华文隶书" panose="02010800040101010101" pitchFamily="2" charset="-122"/>
                <a:cs typeface="+mn-cs"/>
              </a:rPr>
              <a:t>兵权</a:t>
            </a:r>
            <a:r>
              <a:rPr lang="zh-CN" altLang="en-US" sz="2400" b="1" noProof="1" dirty="0" smtClean="0">
                <a:solidFill>
                  <a:schemeClr val="tx1">
                    <a:lumMod val="95000"/>
                    <a:lumOff val="5000"/>
                  </a:schemeClr>
                </a:solidFill>
                <a:latin typeface="黑体" panose="02010609060101010101" pitchFamily="2" charset="-122"/>
                <a:ea typeface="黑体" panose="02010609060101010101" pitchFamily="2" charset="-122"/>
                <a:cs typeface="+mn-cs"/>
              </a:rPr>
              <a:t>）、</a:t>
            </a:r>
            <a:r>
              <a:rPr lang="zh-CN" altLang="en-US" sz="2400" b="1" u="sng" noProof="1" dirty="0" smtClean="0">
                <a:solidFill>
                  <a:srgbClr val="C00000"/>
                </a:solidFill>
                <a:latin typeface="黑体" panose="02010609060101010101" pitchFamily="2" charset="-122"/>
                <a:ea typeface="黑体" panose="02010609060101010101" pitchFamily="2" charset="-122"/>
                <a:cs typeface="+mn-cs"/>
              </a:rPr>
              <a:t>参知政事</a:t>
            </a:r>
            <a:r>
              <a:rPr lang="zh-CN" altLang="en-US" sz="2400" b="1" noProof="1" dirty="0" smtClean="0">
                <a:solidFill>
                  <a:schemeClr val="tx1">
                    <a:lumMod val="95000"/>
                    <a:lumOff val="5000"/>
                  </a:schemeClr>
                </a:solidFill>
                <a:latin typeface="黑体" panose="02010609060101010101" pitchFamily="2" charset="-122"/>
                <a:ea typeface="黑体" panose="02010609060101010101" pitchFamily="2" charset="-122"/>
                <a:cs typeface="+mn-cs"/>
              </a:rPr>
              <a:t>（</a:t>
            </a:r>
            <a:r>
              <a:rPr lang="zh-CN" altLang="en-US" sz="2400" b="1" noProof="1" dirty="0" smtClean="0">
                <a:solidFill>
                  <a:srgbClr val="C000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行政权</a:t>
            </a:r>
            <a:r>
              <a:rPr lang="zh-CN" altLang="en-US" sz="2400" b="1" noProof="1" dirty="0" smtClean="0">
                <a:solidFill>
                  <a:schemeClr val="tx1">
                    <a:lumMod val="95000"/>
                    <a:lumOff val="5000"/>
                  </a:schemeClr>
                </a:solidFill>
                <a:latin typeface="黑体" panose="02010609060101010101" pitchFamily="2" charset="-122"/>
                <a:ea typeface="黑体" panose="02010609060101010101" pitchFamily="2" charset="-122"/>
                <a:cs typeface="+mn-cs"/>
              </a:rPr>
              <a:t>）。</a:t>
            </a:r>
            <a:endParaRPr lang="zh-CN" altLang="en-US" sz="2400" b="1" noProof="1" dirty="0">
              <a:solidFill>
                <a:schemeClr val="tx1">
                  <a:lumMod val="95000"/>
                  <a:lumOff val="5000"/>
                </a:schemeClr>
              </a:solidFill>
              <a:latin typeface="黑体" panose="02010609060101010101" pitchFamily="2" charset="-122"/>
              <a:ea typeface="黑体" panose="02010609060101010101" pitchFamily="2" charset="-122"/>
            </a:endParaRPr>
          </a:p>
        </p:txBody>
      </p:sp>
      <p:pic>
        <p:nvPicPr>
          <p:cNvPr id="39" name="图片 38" descr="t013331debcf53892e4.png"/>
          <p:cNvPicPr>
            <a:picLocks noChangeAspect="1"/>
          </p:cNvPicPr>
          <p:nvPr/>
        </p:nvPicPr>
        <p:blipFill>
          <a:blip r:embed="rId3"/>
          <a:stretch>
            <a:fillRect/>
          </a:stretch>
        </p:blipFill>
        <p:spPr>
          <a:xfrm>
            <a:off x="696913" y="482600"/>
            <a:ext cx="2171700" cy="3105150"/>
          </a:xfrm>
          <a:prstGeom prst="rect">
            <a:avLst/>
          </a:prstGeom>
          <a:ln>
            <a:noFill/>
          </a:ln>
          <a:effectLst>
            <a:outerShdw blurRad="292100" dist="139700" dir="2700000" algn="tl" rotWithShape="0">
              <a:srgbClr val="333333">
                <a:alpha val="65000"/>
              </a:srgbClr>
            </a:outerShdw>
          </a:effectLst>
        </p:spPr>
      </p:pic>
      <p:sp>
        <p:nvSpPr>
          <p:cNvPr id="53" name="圆角矩形 52"/>
          <p:cNvSpPr/>
          <p:nvPr/>
        </p:nvSpPr>
        <p:spPr>
          <a:xfrm>
            <a:off x="408940" y="3852545"/>
            <a:ext cx="3284220" cy="441931"/>
          </a:xfrm>
          <a:prstGeom prst="roundRect">
            <a:avLst/>
          </a:prstGeom>
          <a:solidFill>
            <a:schemeClr val="bg2">
              <a:lumMod val="50000"/>
            </a:schemeClr>
          </a:solidFill>
          <a:scene3d>
            <a:camera prst="orthographicFront"/>
            <a:lightRig rig="threePt" dir="t"/>
          </a:scene3d>
          <a:sp3d>
            <a:bevelT/>
          </a:sp3d>
        </p:spPr>
        <p:txBody>
          <a:bodyPr wrap="square">
            <a:spAutoFit/>
          </a:bodyPr>
          <a:lstStyle/>
          <a:p>
            <a:pPr algn="ctr" fontAlgn="auto">
              <a:buFont typeface="Arial" panose="020B0604020202020204" pitchFamily="34" charset="0"/>
              <a:buNone/>
            </a:pPr>
            <a:r>
              <a:rPr lang="zh-CN" altLang="en-US" sz="2000" b="1" strike="noStrike" noProof="1" dirty="0" smtClean="0">
                <a:solidFill>
                  <a:schemeClr val="bg1"/>
                </a:solidFill>
                <a:latin typeface="华文隶书" panose="02010800040101010101" pitchFamily="2" charset="-122"/>
                <a:ea typeface="华文隶书" panose="02010800040101010101" pitchFamily="2" charset="-122"/>
                <a:cs typeface="+mn-cs"/>
              </a:rPr>
              <a:t>文臣统兵的代表：欧阳修</a:t>
            </a:r>
            <a:endParaRPr lang="zh-CN" altLang="en-US" sz="2000" b="1" strike="noStrike" noProof="1" dirty="0">
              <a:solidFill>
                <a:schemeClr val="bg1"/>
              </a:solidFill>
              <a:latin typeface="华文隶书" panose="02010800040101010101" pitchFamily="2" charset="-122"/>
              <a:ea typeface="华文隶书" panose="02010800040101010101" pitchFamily="2" charset="-122"/>
            </a:endParaRPr>
          </a:p>
        </p:txBody>
      </p:sp>
      <p:sp>
        <p:nvSpPr>
          <p:cNvPr id="61" name="矩形 60"/>
          <p:cNvSpPr/>
          <p:nvPr/>
        </p:nvSpPr>
        <p:spPr>
          <a:xfrm>
            <a:off x="7335838" y="206375"/>
            <a:ext cx="5486400" cy="4708525"/>
          </a:xfrm>
          <a:prstGeom prst="rect">
            <a:avLst/>
          </a:prstGeom>
        </p:spPr>
        <p:txBody>
          <a:bodyPr>
            <a:spAutoFit/>
          </a:bodyPr>
          <a:lstStyle/>
          <a:p>
            <a:pPr algn="ctr" fontAlgn="auto"/>
            <a:r>
              <a:rPr lang="zh-CN" altLang="en-US" sz="2285" b="1" strike="noStrike" noProof="1" dirty="0" smtClean="0">
                <a:latin typeface="隶书" pitchFamily="49" charset="-122"/>
                <a:ea typeface="隶书" pitchFamily="49" charset="-122"/>
                <a:cs typeface="+mn-cs"/>
              </a:rPr>
              <a:t>《劝学诗》</a:t>
            </a:r>
            <a:endParaRPr lang="en-US" altLang="zh-CN" sz="2285" b="1" strike="noStrike" noProof="1" dirty="0" smtClean="0">
              <a:latin typeface="隶书" pitchFamily="49" charset="-122"/>
              <a:ea typeface="隶书" pitchFamily="49" charset="-122"/>
            </a:endParaRPr>
          </a:p>
          <a:p>
            <a:pPr algn="ctr" fontAlgn="auto"/>
            <a:r>
              <a:rPr lang="zh-CN" altLang="en-US" sz="1715" b="1" strike="noStrike" noProof="1" dirty="0" smtClean="0">
                <a:latin typeface="楷体" panose="02010609060101010101" pitchFamily="49" charset="-122"/>
                <a:ea typeface="楷体" panose="02010609060101010101" pitchFamily="49" charset="-122"/>
                <a:cs typeface="楷体" panose="02010609060101010101" pitchFamily="49" charset="-122"/>
              </a:rPr>
              <a:t>       </a:t>
            </a:r>
            <a:r>
              <a:rPr lang="zh-CN" altLang="en-US" sz="2000" b="1" strike="noStrike" noProof="1" dirty="0" smtClean="0">
                <a:latin typeface="楷体" panose="02010609060101010101" pitchFamily="49" charset="-122"/>
                <a:ea typeface="楷体" panose="02010609060101010101" pitchFamily="49" charset="-122"/>
                <a:cs typeface="楷体" panose="02010609060101010101" pitchFamily="49" charset="-122"/>
              </a:rPr>
              <a:t>宋真宗</a:t>
            </a:r>
            <a:endParaRPr lang="zh-CN" altLang="en-US" sz="1715" b="1" strike="noStrike" noProof="1" dirty="0" smtClean="0">
              <a:latin typeface="楷体" panose="02010609060101010101" pitchFamily="49" charset="-122"/>
              <a:ea typeface="楷体" panose="02010609060101010101" pitchFamily="49" charset="-122"/>
              <a:cs typeface="楷体" panose="02010609060101010101" pitchFamily="49" charset="-122"/>
            </a:endParaRPr>
          </a:p>
          <a:p>
            <a:pPr algn="ctr" fontAlgn="auto"/>
            <a:endParaRPr lang="zh-CN" altLang="en-US" sz="1715" b="1" strike="noStrike" noProof="1" dirty="0" smtClean="0">
              <a:latin typeface="楷体" panose="02010609060101010101" pitchFamily="49" charset="-122"/>
              <a:ea typeface="楷体" panose="02010609060101010101" pitchFamily="49" charset="-122"/>
              <a:cs typeface="楷体" panose="02010609060101010101" pitchFamily="49" charset="-122"/>
            </a:endParaRPr>
          </a:p>
          <a:p>
            <a:pPr algn="ctr" fontAlgn="auto"/>
            <a:r>
              <a:rPr lang="zh-CN" altLang="en-US" sz="2400" b="1" strike="noStrike" noProof="1" dirty="0" smtClean="0">
                <a:latin typeface="隶书" pitchFamily="49" charset="-122"/>
                <a:ea typeface="隶书" pitchFamily="49" charset="-122"/>
                <a:cs typeface="+mn-cs"/>
              </a:rPr>
              <a:t>富家不用买良田，</a:t>
            </a:r>
            <a:endParaRPr lang="en-US" altLang="zh-CN" sz="2400" b="1" strike="noStrike" noProof="1" dirty="0" smtClean="0">
              <a:latin typeface="隶书" pitchFamily="49" charset="-122"/>
              <a:ea typeface="隶书" pitchFamily="49" charset="-122"/>
            </a:endParaRPr>
          </a:p>
          <a:p>
            <a:pPr algn="ctr" fontAlgn="auto"/>
            <a:r>
              <a:rPr lang="zh-CN" altLang="en-US" sz="2400" b="1" strike="noStrike" noProof="1" dirty="0" smtClean="0">
                <a:solidFill>
                  <a:srgbClr val="FF0000"/>
                </a:solidFill>
                <a:latin typeface="隶书" pitchFamily="49" charset="-122"/>
                <a:ea typeface="隶书" pitchFamily="49" charset="-122"/>
                <a:cs typeface="+mn-cs"/>
              </a:rPr>
              <a:t>书中自有千钟粟</a:t>
            </a:r>
            <a:r>
              <a:rPr lang="zh-CN" altLang="en-US" sz="2400" b="1" strike="noStrike" noProof="1" dirty="0" smtClean="0">
                <a:latin typeface="隶书" pitchFamily="49" charset="-122"/>
                <a:ea typeface="隶书" pitchFamily="49" charset="-122"/>
                <a:cs typeface="+mn-cs"/>
              </a:rPr>
              <a:t>。</a:t>
            </a:r>
            <a:endParaRPr lang="zh-CN" altLang="en-US" sz="2400" b="1" strike="noStrike" noProof="1" dirty="0" smtClean="0">
              <a:latin typeface="隶书" pitchFamily="49" charset="-122"/>
              <a:ea typeface="隶书" pitchFamily="49" charset="-122"/>
            </a:endParaRPr>
          </a:p>
          <a:p>
            <a:pPr algn="ctr" fontAlgn="auto"/>
            <a:r>
              <a:rPr lang="zh-CN" altLang="en-US" sz="2400" b="1" strike="noStrike" noProof="1" dirty="0" smtClean="0">
                <a:latin typeface="隶书" pitchFamily="49" charset="-122"/>
                <a:ea typeface="隶书" pitchFamily="49" charset="-122"/>
                <a:cs typeface="+mn-cs"/>
              </a:rPr>
              <a:t>安居不用架高堂，</a:t>
            </a:r>
            <a:endParaRPr lang="en-US" altLang="zh-CN" sz="2400" b="1" strike="noStrike" noProof="1" dirty="0" smtClean="0">
              <a:latin typeface="隶书" pitchFamily="49" charset="-122"/>
              <a:ea typeface="隶书" pitchFamily="49" charset="-122"/>
            </a:endParaRPr>
          </a:p>
          <a:p>
            <a:pPr algn="ctr" fontAlgn="auto"/>
            <a:r>
              <a:rPr lang="zh-CN" altLang="en-US" sz="2400" b="1" strike="noStrike" noProof="1" dirty="0" smtClean="0">
                <a:solidFill>
                  <a:srgbClr val="FF0000"/>
                </a:solidFill>
                <a:latin typeface="隶书" pitchFamily="49" charset="-122"/>
                <a:ea typeface="隶书" pitchFamily="49" charset="-122"/>
                <a:cs typeface="+mn-cs"/>
              </a:rPr>
              <a:t>书中自有黄金屋</a:t>
            </a:r>
            <a:r>
              <a:rPr lang="zh-CN" altLang="en-US" sz="2400" b="1" strike="noStrike" noProof="1" dirty="0" smtClean="0">
                <a:latin typeface="隶书" pitchFamily="49" charset="-122"/>
                <a:ea typeface="隶书" pitchFamily="49" charset="-122"/>
                <a:cs typeface="+mn-cs"/>
              </a:rPr>
              <a:t>。</a:t>
            </a:r>
            <a:endParaRPr lang="zh-CN" altLang="en-US" sz="2400" b="1" strike="noStrike" noProof="1" dirty="0" smtClean="0">
              <a:latin typeface="隶书" pitchFamily="49" charset="-122"/>
              <a:ea typeface="隶书" pitchFamily="49" charset="-122"/>
            </a:endParaRPr>
          </a:p>
          <a:p>
            <a:pPr algn="ctr" fontAlgn="auto"/>
            <a:r>
              <a:rPr lang="zh-CN" altLang="en-US" sz="2400" b="1" strike="noStrike" noProof="1" dirty="0" smtClean="0">
                <a:latin typeface="隶书" pitchFamily="49" charset="-122"/>
                <a:ea typeface="隶书" pitchFamily="49" charset="-122"/>
                <a:cs typeface="+mn-cs"/>
              </a:rPr>
              <a:t>出门莫恨无人随，</a:t>
            </a:r>
            <a:endParaRPr lang="en-US" altLang="zh-CN" sz="2400" b="1" strike="noStrike" noProof="1" dirty="0" smtClean="0">
              <a:latin typeface="隶书" pitchFamily="49" charset="-122"/>
              <a:ea typeface="隶书" pitchFamily="49" charset="-122"/>
            </a:endParaRPr>
          </a:p>
          <a:p>
            <a:pPr algn="ctr" fontAlgn="auto"/>
            <a:r>
              <a:rPr lang="zh-CN" altLang="en-US" sz="2400" b="1" strike="noStrike" noProof="1" dirty="0" smtClean="0">
                <a:solidFill>
                  <a:srgbClr val="FF0000"/>
                </a:solidFill>
                <a:latin typeface="隶书" pitchFamily="49" charset="-122"/>
                <a:ea typeface="隶书" pitchFamily="49" charset="-122"/>
                <a:cs typeface="+mn-cs"/>
              </a:rPr>
              <a:t>书中车马多如簇</a:t>
            </a:r>
            <a:r>
              <a:rPr lang="zh-CN" altLang="en-US" sz="2400" b="1" strike="noStrike" noProof="1" dirty="0" smtClean="0">
                <a:latin typeface="隶书" pitchFamily="49" charset="-122"/>
                <a:ea typeface="隶书" pitchFamily="49" charset="-122"/>
                <a:cs typeface="+mn-cs"/>
              </a:rPr>
              <a:t>。</a:t>
            </a:r>
            <a:endParaRPr lang="zh-CN" altLang="en-US" sz="2400" b="1" strike="noStrike" noProof="1" dirty="0" smtClean="0">
              <a:latin typeface="隶书" pitchFamily="49" charset="-122"/>
              <a:ea typeface="隶书" pitchFamily="49" charset="-122"/>
            </a:endParaRPr>
          </a:p>
          <a:p>
            <a:pPr algn="ctr" fontAlgn="auto"/>
            <a:r>
              <a:rPr lang="zh-CN" altLang="en-US" sz="2400" b="1" strike="noStrike" noProof="1" dirty="0" smtClean="0">
                <a:latin typeface="隶书" pitchFamily="49" charset="-122"/>
                <a:ea typeface="隶书" pitchFamily="49" charset="-122"/>
                <a:cs typeface="+mn-cs"/>
              </a:rPr>
              <a:t>娶妻莫恨无良媒，</a:t>
            </a:r>
            <a:endParaRPr lang="en-US" altLang="zh-CN" sz="2400" b="1" strike="noStrike" noProof="1" dirty="0" smtClean="0">
              <a:latin typeface="隶书" pitchFamily="49" charset="-122"/>
              <a:ea typeface="隶书" pitchFamily="49" charset="-122"/>
            </a:endParaRPr>
          </a:p>
          <a:p>
            <a:pPr algn="ctr" fontAlgn="auto"/>
            <a:r>
              <a:rPr lang="zh-CN" altLang="en-US" sz="2400" b="1" strike="noStrike" noProof="1" dirty="0" smtClean="0">
                <a:solidFill>
                  <a:srgbClr val="FF0000"/>
                </a:solidFill>
                <a:latin typeface="隶书" pitchFamily="49" charset="-122"/>
                <a:ea typeface="隶书" pitchFamily="49" charset="-122"/>
                <a:cs typeface="+mn-cs"/>
              </a:rPr>
              <a:t>书中自有颜如玉</a:t>
            </a:r>
            <a:r>
              <a:rPr lang="zh-CN" altLang="en-US" sz="2400" b="1" strike="noStrike" noProof="1" dirty="0" smtClean="0">
                <a:latin typeface="隶书" pitchFamily="49" charset="-122"/>
                <a:ea typeface="隶书" pitchFamily="49" charset="-122"/>
                <a:cs typeface="+mn-cs"/>
              </a:rPr>
              <a:t>。</a:t>
            </a:r>
            <a:endParaRPr lang="zh-CN" altLang="en-US" sz="2400" b="1" strike="noStrike" noProof="1" dirty="0" smtClean="0">
              <a:latin typeface="隶书" pitchFamily="49" charset="-122"/>
              <a:ea typeface="隶书" pitchFamily="49" charset="-122"/>
            </a:endParaRPr>
          </a:p>
          <a:p>
            <a:pPr algn="ctr" fontAlgn="auto"/>
            <a:r>
              <a:rPr lang="zh-CN" altLang="en-US" sz="2400" b="1" strike="noStrike" noProof="1" dirty="0" smtClean="0">
                <a:latin typeface="隶书" pitchFamily="49" charset="-122"/>
                <a:ea typeface="隶书" pitchFamily="49" charset="-122"/>
                <a:cs typeface="+mn-cs"/>
              </a:rPr>
              <a:t>男儿若遂平生志，</a:t>
            </a:r>
            <a:endParaRPr lang="en-US" altLang="zh-CN" sz="2400" b="1" strike="noStrike" noProof="1" dirty="0" smtClean="0">
              <a:latin typeface="隶书" pitchFamily="49" charset="-122"/>
              <a:ea typeface="隶书" pitchFamily="49" charset="-122"/>
            </a:endParaRPr>
          </a:p>
          <a:p>
            <a:pPr algn="ctr" fontAlgn="auto"/>
            <a:r>
              <a:rPr lang="zh-CN" altLang="en-US" sz="2400" b="1" strike="noStrike" noProof="1" dirty="0" smtClean="0">
                <a:latin typeface="隶书" pitchFamily="49" charset="-122"/>
                <a:ea typeface="隶书" pitchFamily="49" charset="-122"/>
                <a:cs typeface="+mn-cs"/>
              </a:rPr>
              <a:t>六经勤向</a:t>
            </a:r>
            <a:r>
              <a:rPr lang="zh-CN" altLang="en-US" sz="2400" b="1" strike="noStrike" noProof="1" dirty="0" smtClean="0">
                <a:solidFill>
                  <a:schemeClr val="tx1"/>
                </a:solidFill>
                <a:latin typeface="隶书" pitchFamily="49" charset="-122"/>
                <a:ea typeface="隶书" pitchFamily="49" charset="-122"/>
                <a:cs typeface="+mn-cs"/>
              </a:rPr>
              <a:t>窗前读</a:t>
            </a:r>
            <a:r>
              <a:rPr lang="zh-CN" altLang="en-US" sz="2400" b="1" strike="noStrike" noProof="1" dirty="0" smtClean="0">
                <a:latin typeface="隶书" pitchFamily="49" charset="-122"/>
                <a:ea typeface="隶书" pitchFamily="49" charset="-122"/>
                <a:cs typeface="+mn-cs"/>
              </a:rPr>
              <a:t>。</a:t>
            </a:r>
            <a:endParaRPr lang="zh-CN" altLang="en-US" sz="2400" b="1" strike="noStrike" noProof="1" dirty="0" smtClean="0">
              <a:latin typeface="隶书" pitchFamily="49" charset="-122"/>
              <a:ea typeface="隶书" pitchFamily="49" charset="-122"/>
            </a:endParaRPr>
          </a:p>
        </p:txBody>
      </p:sp>
      <p:pic>
        <p:nvPicPr>
          <p:cNvPr id="4" name="图片 3" descr="宋朝科举制"/>
          <p:cNvPicPr>
            <a:picLocks noChangeAspect="1"/>
          </p:cNvPicPr>
          <p:nvPr/>
        </p:nvPicPr>
        <p:blipFill>
          <a:blip r:embed="rId4"/>
          <a:stretch>
            <a:fillRect/>
          </a:stretch>
        </p:blipFill>
        <p:spPr>
          <a:xfrm>
            <a:off x="4348163" y="342900"/>
            <a:ext cx="2884487" cy="3384550"/>
          </a:xfrm>
          <a:prstGeom prst="rect">
            <a:avLst/>
          </a:prstGeom>
          <a:noFill/>
          <a:ln w="9525">
            <a:noFill/>
          </a:ln>
        </p:spPr>
      </p:pic>
      <p:sp>
        <p:nvSpPr>
          <p:cNvPr id="5" name="文本框 4"/>
          <p:cNvSpPr txBox="1"/>
          <p:nvPr/>
        </p:nvSpPr>
        <p:spPr>
          <a:xfrm>
            <a:off x="5205413" y="3727450"/>
            <a:ext cx="1782762" cy="368300"/>
          </a:xfrm>
          <a:prstGeom prst="rect">
            <a:avLst/>
          </a:prstGeom>
          <a:solidFill>
            <a:srgbClr val="7F7F7F"/>
          </a:solidFill>
          <a:ln w="9525">
            <a:noFill/>
          </a:ln>
        </p:spPr>
        <p:txBody>
          <a:bodyPr wrap="none" anchor="t">
            <a:spAutoFit/>
          </a:bodyPr>
          <a:p>
            <a:r>
              <a:rPr lang="zh-CN" altLang="en-US" b="1">
                <a:solidFill>
                  <a:schemeClr val="bg1"/>
                </a:solidFill>
                <a:latin typeface="微软雅黑" panose="020B0503020204020204" charset="-122"/>
                <a:ea typeface="微软雅黑" panose="020B0503020204020204" charset="-122"/>
              </a:rPr>
              <a:t>宋朝科举考试图</a:t>
            </a:r>
            <a:endParaRPr lang="zh-CN" altLang="en-US" b="1">
              <a:solidFill>
                <a:schemeClr val="bg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5"/>
          <a:stretch>
            <a:fillRect/>
          </a:stretch>
        </p:blipFill>
        <p:spPr>
          <a:xfrm>
            <a:off x="4348163" y="4222750"/>
            <a:ext cx="3676650" cy="2044700"/>
          </a:xfrm>
          <a:prstGeom prst="rect">
            <a:avLst/>
          </a:prstGeom>
          <a:noFill/>
          <a:ln w="9525">
            <a:noFill/>
          </a:ln>
        </p:spPr>
      </p:pic>
      <p:sp>
        <p:nvSpPr>
          <p:cNvPr id="3" name="文本框 2"/>
          <p:cNvSpPr txBox="1"/>
          <p:nvPr/>
        </p:nvSpPr>
        <p:spPr>
          <a:xfrm>
            <a:off x="5397500" y="6267450"/>
            <a:ext cx="1590675" cy="368300"/>
          </a:xfrm>
          <a:prstGeom prst="rect">
            <a:avLst/>
          </a:prstGeom>
          <a:solidFill>
            <a:srgbClr val="7F7F7F"/>
          </a:solidFill>
          <a:ln w="9525">
            <a:noFill/>
          </a:ln>
        </p:spPr>
        <p:txBody>
          <a:bodyPr wrap="square" anchor="t">
            <a:spAutoFit/>
          </a:bodyPr>
          <a:p>
            <a:r>
              <a:rPr lang="zh-CN" altLang="en-US" b="1">
                <a:solidFill>
                  <a:schemeClr val="bg1"/>
                </a:solidFill>
                <a:latin typeface="Arial" panose="020B0604020202020204" pitchFamily="34" charset="0"/>
                <a:ea typeface="微软雅黑" panose="020B0503020204020204" charset="-122"/>
              </a:rPr>
              <a:t>宋糊名密卷</a:t>
            </a:r>
            <a:endParaRPr lang="zh-CN" altLang="en-US" b="1">
              <a:solidFill>
                <a:schemeClr val="bg1"/>
              </a:solidFill>
              <a:latin typeface="Arial" panose="020B0604020202020204" pitchFamily="34" charset="0"/>
              <a:ea typeface="微软雅黑" panose="020B050302020402020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dissolv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p:tgtEl>
                                          <p:spTgt spid="4"/>
                                        </p:tgtEl>
                                        <p:attrNameLst>
                                          <p:attrName>ppt_y</p:attrName>
                                        </p:attrNameLst>
                                      </p:cBhvr>
                                      <p:tavLst>
                                        <p:tav tm="0">
                                          <p:val>
                                            <p:strVal val="#ppt_y+#ppt_h*1.125000"/>
                                          </p:val>
                                        </p:tav>
                                        <p:tav tm="100000">
                                          <p:val>
                                            <p:strVal val="#ppt_y"/>
                                          </p:val>
                                        </p:tav>
                                      </p:tavLst>
                                    </p:anim>
                                    <p:animEffect transition="in" filter="wipe(up)">
                                      <p:cBhvr>
                                        <p:cTn id="19" dur="500"/>
                                        <p:tgtEl>
                                          <p:spTgt spid="4"/>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amond(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dissolv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strips(downLeft)">
                                      <p:cBhvr>
                                        <p:cTn id="32" dur="500"/>
                                        <p:tgtEl>
                                          <p:spTgt spid="2"/>
                                        </p:tgtEl>
                                      </p:cBhvr>
                                    </p:animEffect>
                                  </p:childTnLst>
                                </p:cTn>
                              </p:par>
                              <p:par>
                                <p:cTn id="33" presetID="18" presetClass="entr" presetSubtype="12"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strips(down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1"/>
      <p:bldP spid="53" grpId="0" bldLvl="0" animBg="1"/>
      <p:bldP spid="61" grpId="0"/>
      <p:bldP spid="5" grpId="0" bldLvl="0" animBg="1"/>
      <p:bldP spid="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27649" name="矩形"/>
          <p:cNvSpPr/>
          <p:nvPr/>
        </p:nvSpPr>
        <p:spPr>
          <a:xfrm>
            <a:off x="642938" y="427038"/>
            <a:ext cx="8308975" cy="614362"/>
          </a:xfrm>
          <a:prstGeom prst="rect">
            <a:avLst/>
          </a:prstGeom>
          <a:noFill/>
          <a:ln w="9525">
            <a:noFill/>
          </a:ln>
        </p:spPr>
        <p:txBody>
          <a:bodyPr wrap="square" lIns="121920" tIns="60960" rIns="121920" bIns="60960" anchor="t">
            <a:spAutoFit/>
          </a:bodyPr>
          <a:p>
            <a:pPr>
              <a:spcBef>
                <a:spcPct val="50000"/>
              </a:spcBef>
            </a:pPr>
            <a:r>
              <a:rPr lang="zh-CN" altLang="en-US" sz="3200" b="1" baseline="0">
                <a:solidFill>
                  <a:srgbClr val="C00000"/>
                </a:solidFill>
                <a:latin typeface="Times New Roman" panose="02020603050405020304" pitchFamily="18" charset="0"/>
                <a:ea typeface="宋体" panose="02010600030101010101" pitchFamily="2" charset="-122"/>
              </a:rPr>
              <a:t>（</a:t>
            </a:r>
            <a:r>
              <a:rPr lang="en-US" altLang="zh-CN" sz="3200" b="1" baseline="0">
                <a:solidFill>
                  <a:srgbClr val="C00000"/>
                </a:solidFill>
                <a:latin typeface="Times New Roman" panose="02020603050405020304" pitchFamily="18" charset="0"/>
                <a:ea typeface="宋体" panose="02010600030101010101" pitchFamily="2" charset="-122"/>
              </a:rPr>
              <a:t>2</a:t>
            </a:r>
            <a:r>
              <a:rPr lang="zh-CN" altLang="en-US" sz="3200" b="1" baseline="0">
                <a:solidFill>
                  <a:srgbClr val="C00000"/>
                </a:solidFill>
                <a:latin typeface="Times New Roman" panose="02020603050405020304" pitchFamily="18" charset="0"/>
                <a:ea typeface="宋体" panose="02010600030101010101" pitchFamily="2" charset="-122"/>
              </a:rPr>
              <a:t>）注重发展文教事业，改革和发展科举制</a:t>
            </a:r>
            <a:endParaRPr lang="zh-CN" altLang="en-US" sz="3200" b="1" baseline="0">
              <a:solidFill>
                <a:srgbClr val="C00000"/>
              </a:solidFill>
              <a:latin typeface="Times New Roman" panose="02020603050405020304" pitchFamily="18" charset="0"/>
              <a:ea typeface="宋体" panose="02010600030101010101" pitchFamily="2" charset="-122"/>
            </a:endParaRPr>
          </a:p>
        </p:txBody>
      </p:sp>
      <p:graphicFrame>
        <p:nvGraphicFramePr>
          <p:cNvPr id="137" name="表格"/>
          <p:cNvGraphicFramePr>
            <a:graphicFrameLocks noGrp="1"/>
          </p:cNvGraphicFramePr>
          <p:nvPr/>
        </p:nvGraphicFramePr>
        <p:xfrm>
          <a:off x="6062663" y="1054100"/>
          <a:ext cx="5780405" cy="3854450"/>
        </p:xfrm>
        <a:graphic>
          <a:graphicData uri="http://schemas.openxmlformats.org/drawingml/2006/table">
            <a:tbl>
              <a:tblPr bandRow="1"/>
              <a:tblGrid>
                <a:gridCol w="1301115"/>
                <a:gridCol w="1524000"/>
                <a:gridCol w="1517015"/>
                <a:gridCol w="1438275"/>
              </a:tblGrid>
              <a:tr h="972185">
                <a:tc>
                  <a:txBody>
                    <a:bodyPr/>
                    <a:lstStyle/>
                    <a:p>
                      <a:pPr marL="0" indent="0" algn="ctr" eaLnBrk="0" fontAlgn="base" latinLnBrk="0" hangingPunct="0">
                        <a:lnSpc>
                          <a:spcPct val="100000"/>
                        </a:lnSpc>
                        <a:spcBef>
                          <a:spcPts val="0"/>
                        </a:spcBef>
                        <a:spcAft>
                          <a:spcPts val="0"/>
                        </a:spcAft>
                        <a:buNone/>
                      </a:pPr>
                      <a:r>
                        <a:rPr lang="zh-CN" altLang="en-US" sz="2400" b="1" i="0" u="none" strike="noStrike" kern="0" cap="none" spc="0" baseline="0">
                          <a:solidFill>
                            <a:srgbClr val="FF0000"/>
                          </a:solidFill>
                          <a:latin typeface="黑体" panose="02010609060101010101" pitchFamily="2" charset="-122"/>
                          <a:ea typeface="黑体" panose="02010609060101010101" pitchFamily="2" charset="-122"/>
                          <a:cs typeface="Times New Roman" panose="02020603050405020304" pitchFamily="18" charset="0"/>
                        </a:rPr>
                        <a:t>时  代</a:t>
                      </a:r>
                      <a:endParaRPr lang="zh-CN" altLang="en-US" sz="2400" b="1" i="0" u="none" strike="noStrike" kern="0" cap="none" spc="0" baseline="0">
                        <a:solidFill>
                          <a:srgbClr val="FF0000"/>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zh-CN" altLang="en-US" sz="2400" b="1" i="0" u="none" strike="noStrike" kern="0" cap="none" spc="0" baseline="0">
                          <a:solidFill>
                            <a:srgbClr val="FF0000"/>
                          </a:solidFill>
                          <a:latin typeface="黑体" panose="02010609060101010101" pitchFamily="2" charset="-122"/>
                          <a:ea typeface="黑体" panose="02010609060101010101" pitchFamily="2" charset="-122"/>
                          <a:cs typeface="Times New Roman" panose="02020603050405020304" pitchFamily="18" charset="0"/>
                        </a:rPr>
                        <a:t>统治时间</a:t>
                      </a:r>
                      <a:endParaRPr lang="en-US" altLang="zh-CN" sz="2400" b="1" i="0" u="none" strike="noStrike" kern="0" cap="none" spc="0" baseline="0">
                        <a:solidFill>
                          <a:srgbClr val="FF0000"/>
                        </a:solidFill>
                        <a:latin typeface="黑体" panose="02010609060101010101" pitchFamily="2" charset="-122"/>
                        <a:ea typeface="黑体" panose="02010609060101010101" pitchFamily="2" charset="-122"/>
                        <a:cs typeface="Times New Roman" panose="02020603050405020304" pitchFamily="18" charset="0"/>
                      </a:endParaRPr>
                    </a:p>
                    <a:p>
                      <a:pPr marL="0" indent="0" algn="ctr" eaLnBrk="0" fontAlgn="base" latinLnBrk="0" hangingPunct="0">
                        <a:lnSpc>
                          <a:spcPct val="100000"/>
                        </a:lnSpc>
                        <a:spcBef>
                          <a:spcPts val="0"/>
                        </a:spcBef>
                        <a:spcAft>
                          <a:spcPts val="0"/>
                        </a:spcAft>
                        <a:buNone/>
                      </a:pPr>
                      <a:r>
                        <a:rPr lang="zh-CN" altLang="en-US" sz="2400" b="1" i="0" u="none" strike="noStrike" kern="0" cap="none" spc="0" baseline="0">
                          <a:solidFill>
                            <a:srgbClr val="FF0000"/>
                          </a:solidFill>
                          <a:latin typeface="黑体" panose="02010609060101010101" pitchFamily="2" charset="-122"/>
                          <a:ea typeface="黑体" panose="02010609060101010101" pitchFamily="2" charset="-122"/>
                          <a:cs typeface="Times New Roman" panose="02020603050405020304" pitchFamily="18" charset="0"/>
                        </a:rPr>
                        <a:t>（年）</a:t>
                      </a:r>
                      <a:endParaRPr lang="zh-CN" altLang="en-US" sz="2400" b="1" i="0" u="none" strike="noStrike" kern="0" cap="none" spc="0" baseline="0">
                        <a:solidFill>
                          <a:srgbClr val="FF0000"/>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zh-CN" altLang="en-US" sz="2400" b="1" i="0" u="none" strike="noStrike" kern="0" cap="none" spc="0" baseline="0">
                          <a:solidFill>
                            <a:srgbClr val="FFFF00"/>
                          </a:solidFill>
                          <a:latin typeface="黑体" panose="02010609060101010101" pitchFamily="2" charset="-122"/>
                          <a:ea typeface="黑体" panose="02010609060101010101" pitchFamily="2" charset="-122"/>
                          <a:cs typeface="Times New Roman" panose="02020603050405020304" pitchFamily="18" charset="0"/>
                        </a:rPr>
                        <a:t>录取进士</a:t>
                      </a:r>
                      <a:endParaRPr lang="en-US" altLang="zh-CN" sz="2400" b="1" i="0" u="none" strike="noStrike" kern="0" cap="none" spc="0" baseline="0">
                        <a:solidFill>
                          <a:srgbClr val="FFFF00"/>
                        </a:solidFill>
                        <a:latin typeface="黑体" panose="02010609060101010101" pitchFamily="2" charset="-122"/>
                        <a:ea typeface="黑体" panose="02010609060101010101" pitchFamily="2" charset="-122"/>
                        <a:cs typeface="Times New Roman" panose="02020603050405020304" pitchFamily="18" charset="0"/>
                      </a:endParaRPr>
                    </a:p>
                    <a:p>
                      <a:pPr marL="0" indent="0" algn="ctr" eaLnBrk="0" fontAlgn="base" latinLnBrk="0" hangingPunct="0">
                        <a:lnSpc>
                          <a:spcPct val="100000"/>
                        </a:lnSpc>
                        <a:spcBef>
                          <a:spcPts val="0"/>
                        </a:spcBef>
                        <a:spcAft>
                          <a:spcPts val="0"/>
                        </a:spcAft>
                        <a:buNone/>
                      </a:pPr>
                      <a:r>
                        <a:rPr lang="zh-CN" altLang="en-US" sz="2400" b="1" i="0" u="none" strike="noStrike" kern="0" cap="none" spc="0" baseline="0">
                          <a:solidFill>
                            <a:srgbClr val="FFFF00"/>
                          </a:solidFill>
                          <a:latin typeface="黑体" panose="02010609060101010101" pitchFamily="2" charset="-122"/>
                          <a:ea typeface="黑体" panose="02010609060101010101" pitchFamily="2" charset="-122"/>
                          <a:cs typeface="Times New Roman" panose="02020603050405020304" pitchFamily="18" charset="0"/>
                        </a:rPr>
                        <a:t>总人数</a:t>
                      </a:r>
                      <a:endParaRPr lang="zh-CN" altLang="en-US" sz="2400" b="1" i="0" u="none" strike="noStrike" kern="0" cap="none" spc="0" baseline="0">
                        <a:solidFill>
                          <a:srgbClr val="FFFF00"/>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zh-CN" altLang="en-US" sz="2400" b="1" i="0" u="none" strike="noStrike" kern="0" cap="none" spc="0" baseline="0">
                          <a:solidFill>
                            <a:srgbClr val="FFFF00"/>
                          </a:solidFill>
                          <a:latin typeface="黑体" panose="02010609060101010101" pitchFamily="2" charset="-122"/>
                          <a:ea typeface="黑体" panose="02010609060101010101" pitchFamily="2" charset="-122"/>
                          <a:cs typeface="Times New Roman" panose="02020603050405020304" pitchFamily="18" charset="0"/>
                        </a:rPr>
                        <a:t>平均每年</a:t>
                      </a:r>
                      <a:endParaRPr lang="en-US" altLang="zh-CN" sz="2400" b="1" i="0" u="none" strike="noStrike" kern="0" cap="none" spc="0" baseline="0">
                        <a:solidFill>
                          <a:srgbClr val="FFFF00"/>
                        </a:solidFill>
                        <a:latin typeface="黑体" panose="02010609060101010101" pitchFamily="2" charset="-122"/>
                        <a:ea typeface="黑体" panose="02010609060101010101" pitchFamily="2" charset="-122"/>
                        <a:cs typeface="Times New Roman" panose="02020603050405020304" pitchFamily="18" charset="0"/>
                      </a:endParaRPr>
                    </a:p>
                    <a:p>
                      <a:pPr marL="0" indent="0" algn="ctr" eaLnBrk="0" fontAlgn="base" latinLnBrk="0" hangingPunct="0">
                        <a:lnSpc>
                          <a:spcPct val="100000"/>
                        </a:lnSpc>
                        <a:spcBef>
                          <a:spcPts val="0"/>
                        </a:spcBef>
                        <a:spcAft>
                          <a:spcPts val="0"/>
                        </a:spcAft>
                        <a:buNone/>
                      </a:pPr>
                      <a:r>
                        <a:rPr lang="zh-CN" altLang="en-US" sz="2400" b="1" i="0" u="none" strike="noStrike" kern="0" cap="none" spc="0" baseline="0">
                          <a:solidFill>
                            <a:srgbClr val="FFFF00"/>
                          </a:solidFill>
                          <a:latin typeface="黑体" panose="02010609060101010101" pitchFamily="2" charset="-122"/>
                          <a:ea typeface="黑体" panose="02010609060101010101" pitchFamily="2" charset="-122"/>
                          <a:cs typeface="Times New Roman" panose="02020603050405020304" pitchFamily="18" charset="0"/>
                        </a:rPr>
                        <a:t>录取人数</a:t>
                      </a:r>
                      <a:endParaRPr lang="zh-CN" altLang="en-US" sz="2400" b="1" i="0" u="none" strike="noStrike" kern="0" cap="none" spc="0" baseline="0">
                        <a:solidFill>
                          <a:srgbClr val="FFFF00"/>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r>
              <a:tr h="518160">
                <a:tc>
                  <a:txBody>
                    <a:bodyPr/>
                    <a:lstStyle/>
                    <a:p>
                      <a:pPr marL="0" indent="0" algn="ctr" eaLnBrk="0" fontAlgn="base" latinLnBrk="0" hangingPunct="0">
                        <a:lnSpc>
                          <a:spcPct val="100000"/>
                        </a:lnSpc>
                        <a:spcBef>
                          <a:spcPts val="0"/>
                        </a:spcBef>
                        <a:spcAft>
                          <a:spcPts val="0"/>
                        </a:spcAft>
                        <a:buNone/>
                      </a:pPr>
                      <a:r>
                        <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唐朝</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290</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7448</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26</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r>
              <a:tr h="591185">
                <a:tc>
                  <a:txBody>
                    <a:bodyPr/>
                    <a:lstStyle/>
                    <a:p>
                      <a:pPr marL="0" indent="0" algn="ctr" eaLnBrk="0" fontAlgn="base" latinLnBrk="0" hangingPunct="0">
                        <a:lnSpc>
                          <a:spcPct val="100000"/>
                        </a:lnSpc>
                        <a:spcBef>
                          <a:spcPts val="0"/>
                        </a:spcBef>
                        <a:spcAft>
                          <a:spcPts val="0"/>
                        </a:spcAft>
                        <a:buNone/>
                      </a:pPr>
                      <a:r>
                        <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宋太祖</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17</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188</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12</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r>
              <a:tr h="590550">
                <a:tc>
                  <a:txBody>
                    <a:bodyPr/>
                    <a:lstStyle/>
                    <a:p>
                      <a:pPr marL="0" indent="0" algn="ctr" eaLnBrk="0" fontAlgn="base" latinLnBrk="0" hangingPunct="0">
                        <a:lnSpc>
                          <a:spcPct val="100000"/>
                        </a:lnSpc>
                        <a:spcBef>
                          <a:spcPts val="0"/>
                        </a:spcBef>
                        <a:spcAft>
                          <a:spcPts val="0"/>
                        </a:spcAft>
                        <a:buNone/>
                      </a:pPr>
                      <a:r>
                        <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宋太宗</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21</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1487</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71</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r>
              <a:tr h="591185">
                <a:tc>
                  <a:txBody>
                    <a:bodyPr/>
                    <a:lstStyle/>
                    <a:p>
                      <a:pPr marL="0" indent="0" algn="ctr" eaLnBrk="0" fontAlgn="base" latinLnBrk="0" hangingPunct="0">
                        <a:lnSpc>
                          <a:spcPct val="100000"/>
                        </a:lnSpc>
                        <a:spcBef>
                          <a:spcPts val="0"/>
                        </a:spcBef>
                        <a:spcAft>
                          <a:spcPts val="0"/>
                        </a:spcAft>
                        <a:buNone/>
                      </a:pPr>
                      <a:r>
                        <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宋真宗</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25</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1760</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71</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r>
              <a:tr h="590550">
                <a:tc>
                  <a:txBody>
                    <a:bodyPr/>
                    <a:lstStyle/>
                    <a:p>
                      <a:pPr marL="0" indent="0" algn="ctr" eaLnBrk="0" fontAlgn="base" latinLnBrk="0" hangingPunct="0">
                        <a:lnSpc>
                          <a:spcPct val="100000"/>
                        </a:lnSpc>
                        <a:spcBef>
                          <a:spcPts val="0"/>
                        </a:spcBef>
                        <a:spcAft>
                          <a:spcPts val="0"/>
                        </a:spcAft>
                        <a:buNone/>
                      </a:pPr>
                      <a:r>
                        <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宋仁宗</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41</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4561</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c>
                  <a:txBody>
                    <a:bodyPr/>
                    <a:lstStyle/>
                    <a:p>
                      <a:pPr marL="0" indent="0" algn="ctr" eaLnBrk="0" fontAlgn="base" latinLnBrk="0" hangingPunct="0">
                        <a:lnSpc>
                          <a:spcPct val="100000"/>
                        </a:lnSpc>
                        <a:spcBef>
                          <a:spcPts val="0"/>
                        </a:spcBef>
                        <a:spcAft>
                          <a:spcPts val="0"/>
                        </a:spcAft>
                        <a:buNone/>
                      </a:pPr>
                      <a:r>
                        <a:rPr lang="en-US" altLang="zh-CN"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rPr>
                        <a:t>112</a:t>
                      </a:r>
                      <a:endParaRPr lang="zh-CN" altLang="en-US" sz="2800" b="0" i="0" u="none" strike="noStrike" kern="0" cap="none" spc="0" baseline="0">
                        <a:solidFill>
                          <a:schemeClr val="tx1"/>
                        </a:solidFill>
                        <a:latin typeface="黑体" panose="02010609060101010101" pitchFamily="2" charset="-122"/>
                        <a:ea typeface="黑体" panose="02010609060101010101" pitchFamily="2" charset="-122"/>
                        <a:cs typeface="Times New Roman" panose="02020603050405020304" pitchFamily="18" charset="0"/>
                      </a:endParaRPr>
                    </a:p>
                  </a:txBody>
                  <a:tcPr vert="horz" anchor="ctr">
                    <a:lnL w="12700">
                      <a:solidFill>
                        <a:srgbClr val="000000"/>
                      </a:solidFill>
                      <a:prstDash val="solid"/>
                      <a:headEnd type="none" w="med" len="med"/>
                      <a:tailEnd type="none" w="med" len="med"/>
                    </a:lnL>
                    <a:lnR w="12700">
                      <a:solidFill>
                        <a:srgbClr val="000000"/>
                      </a:solidFill>
                      <a:prstDash val="solid"/>
                      <a:headEnd type="none" w="med" len="med"/>
                      <a:tailEnd type="none" w="med" len="med"/>
                    </a:lnR>
                    <a:lnT w="12700">
                      <a:solidFill>
                        <a:srgbClr val="000000"/>
                      </a:solidFill>
                      <a:prstDash val="solid"/>
                      <a:headEnd type="none" w="med" len="med"/>
                      <a:tailEnd type="none" w="med" len="med"/>
                    </a:lnT>
                    <a:lnB w="12700">
                      <a:solidFill>
                        <a:srgbClr val="000000"/>
                      </a:solidFill>
                      <a:prstDash val="solid"/>
                      <a:headEnd type="none" w="med" len="med"/>
                      <a:tailEnd type="none" w="med" len="med"/>
                    </a:lnB>
                    <a:solidFill>
                      <a:srgbClr val="A5A5A5"/>
                    </a:solidFill>
                  </a:tcPr>
                </a:tc>
              </a:tr>
            </a:tbl>
          </a:graphicData>
        </a:graphic>
      </p:graphicFrame>
      <p:sp>
        <p:nvSpPr>
          <p:cNvPr id="138" name="圆角矩形"/>
          <p:cNvSpPr/>
          <p:nvPr/>
        </p:nvSpPr>
        <p:spPr>
          <a:xfrm>
            <a:off x="6062663" y="4891088"/>
            <a:ext cx="5775325" cy="1122363"/>
          </a:xfrm>
          <a:prstGeom prst="roundRect">
            <a:avLst>
              <a:gd name="adj" fmla="val 16666"/>
            </a:avLst>
          </a:prstGeom>
          <a:solidFill>
            <a:srgbClr val="FFFF00"/>
          </a:solidFill>
          <a:ln w="6350" cap="flat" cmpd="sng">
            <a:solidFill>
              <a:srgbClr val="BBE0E3"/>
            </a:solidFill>
            <a:prstDash val="solid"/>
            <a:miter/>
          </a:ln>
        </p:spPr>
        <p:txBody>
          <a:bodyPr vert="horz" wrap="square" lIns="121920" tIns="60960" rIns="121920" bIns="60960" anchor="t" anchorCtr="0"/>
          <a:lstStyle/>
          <a:p>
            <a:pPr marL="0" indent="0" algn="l" fontAlgn="auto">
              <a:lnSpc>
                <a:spcPct val="100000"/>
              </a:lnSpc>
              <a:spcBef>
                <a:spcPts val="0"/>
              </a:spcBef>
              <a:spcAft>
                <a:spcPts val="0"/>
              </a:spcAft>
              <a:buNone/>
            </a:pPr>
            <a:r>
              <a:rPr lang="zh-CN" altLang="en-US" sz="2665" b="0" i="0" u="none" strike="noStrike" kern="1200" cap="none" spc="0" baseline="0" noProof="1">
                <a:solidFill>
                  <a:srgbClr val="000000"/>
                </a:solidFill>
                <a:latin typeface="微软雅黑" panose="020B0503020204020204" charset="-122"/>
                <a:ea typeface="微软雅黑" panose="020B0503020204020204" charset="-122"/>
                <a:cs typeface="Times New Roman" panose="02020603050405020304" pitchFamily="18" charset="0"/>
              </a:rPr>
              <a:t>“不得杀士大夫及上书言事人”。</a:t>
            </a:r>
            <a:endParaRPr lang="en-US" altLang="zh-CN" sz="2665" b="0" i="0" u="none" strike="noStrike" kern="1200" cap="none" spc="0" baseline="0" noProof="1">
              <a:solidFill>
                <a:srgbClr val="000000"/>
              </a:solidFill>
              <a:latin typeface="微软雅黑" panose="020B0503020204020204" charset="-122"/>
              <a:ea typeface="微软雅黑" panose="020B0503020204020204" charset="-122"/>
              <a:cs typeface="Times New Roman" panose="02020603050405020304" pitchFamily="18" charset="0"/>
            </a:endParaRPr>
          </a:p>
          <a:p>
            <a:pPr marL="0" indent="0" algn="l" fontAlgn="auto">
              <a:lnSpc>
                <a:spcPct val="100000"/>
              </a:lnSpc>
              <a:spcBef>
                <a:spcPts val="0"/>
              </a:spcBef>
              <a:spcAft>
                <a:spcPts val="0"/>
              </a:spcAft>
              <a:buNone/>
            </a:pPr>
            <a:r>
              <a:rPr lang="en-US" altLang="zh-CN" sz="3200" b="0" i="0" u="none" strike="noStrike" kern="1200" cap="none" spc="0" baseline="0" noProof="1">
                <a:solidFill>
                  <a:srgbClr val="000000"/>
                </a:solidFill>
                <a:latin typeface="微软雅黑" panose="020B0503020204020204" charset="-122"/>
                <a:ea typeface="微软雅黑" panose="020B0503020204020204" charset="-122"/>
                <a:cs typeface="Times New Roman" panose="02020603050405020304" pitchFamily="18" charset="0"/>
              </a:rPr>
              <a:t>                         </a:t>
            </a:r>
            <a:r>
              <a:rPr lang="zh-CN" altLang="en-US" sz="2135" b="0" i="0" u="none" strike="noStrike" kern="1200" cap="none" spc="0" baseline="0" noProof="1">
                <a:solidFill>
                  <a:srgbClr val="000000"/>
                </a:solidFill>
                <a:latin typeface="微软雅黑" panose="020B0503020204020204" charset="-122"/>
                <a:ea typeface="微软雅黑" panose="020B0503020204020204" charset="-122"/>
                <a:cs typeface="Times New Roman" panose="02020603050405020304" pitchFamily="18" charset="0"/>
              </a:rPr>
              <a:t>——太祖誓碑</a:t>
            </a:r>
            <a:endParaRPr lang="zh-CN" altLang="en-US" sz="2135" b="0" i="0" u="none" strike="noStrike" kern="1200" cap="none" spc="0" baseline="0" noProof="1">
              <a:solidFill>
                <a:srgbClr val="000000"/>
              </a:solidFill>
              <a:latin typeface="微软雅黑" panose="020B0503020204020204" charset="-122"/>
              <a:ea typeface="微软雅黑" panose="020B0503020204020204" charset="-122"/>
              <a:cs typeface="Times New Roman" panose="02020603050405020304" pitchFamily="18" charset="0"/>
            </a:endParaRPr>
          </a:p>
        </p:txBody>
      </p:sp>
      <p:sp>
        <p:nvSpPr>
          <p:cNvPr id="139" name="矩形"/>
          <p:cNvSpPr/>
          <p:nvPr/>
        </p:nvSpPr>
        <p:spPr>
          <a:xfrm>
            <a:off x="642938" y="1493838"/>
            <a:ext cx="8482012" cy="1108075"/>
          </a:xfrm>
          <a:prstGeom prst="rect">
            <a:avLst/>
          </a:prstGeom>
          <a:noFill/>
          <a:ln w="9525">
            <a:noFill/>
          </a:ln>
        </p:spPr>
        <p:txBody>
          <a:bodyPr wrap="square" lIns="121920" tIns="60960" rIns="121920" bIns="60960" anchor="t">
            <a:spAutoFit/>
          </a:bodyPr>
          <a:p>
            <a:r>
              <a:rPr lang="zh-CN" altLang="en-US" sz="3200" b="1" baseline="0">
                <a:solidFill>
                  <a:srgbClr val="FF0000"/>
                </a:solidFill>
                <a:latin typeface="Times New Roman" panose="02020603050405020304" pitchFamily="18" charset="0"/>
                <a:ea typeface="微软雅黑" panose="020B0503020204020204" charset="-122"/>
                <a:sym typeface="等线" charset="0"/>
              </a:rPr>
              <a:t>表现：</a:t>
            </a:r>
            <a:r>
              <a:rPr lang="zh-CN" altLang="en-US" sz="3200" b="1" baseline="0">
                <a:latin typeface="Times New Roman" panose="02020603050405020304" pitchFamily="18" charset="0"/>
                <a:ea typeface="微软雅黑" panose="020B0503020204020204" charset="-122"/>
                <a:sym typeface="等线" charset="0"/>
              </a:rPr>
              <a:t>增加科举取士名额，提高进士地位。</a:t>
            </a:r>
            <a:endParaRPr lang="zh-CN" altLang="en-US" sz="3200" b="1" baseline="0">
              <a:latin typeface="Times New Roman" panose="02020603050405020304" pitchFamily="18" charset="0"/>
              <a:ea typeface="微软雅黑" panose="020B0503020204020204" charset="-122"/>
              <a:sym typeface="等线" charset="0"/>
            </a:endParaRPr>
          </a:p>
          <a:p>
            <a:r>
              <a:rPr lang="zh-CN" altLang="en-US" sz="3200" b="1" baseline="0">
                <a:latin typeface="Times New Roman" panose="02020603050405020304" pitchFamily="18" charset="0"/>
                <a:ea typeface="微软雅黑" panose="020B0503020204020204" charset="-122"/>
                <a:sym typeface="等线" charset="0"/>
              </a:rPr>
              <a:t>            </a:t>
            </a:r>
            <a:r>
              <a:rPr lang="zh-CN" altLang="en-US" sz="3200" b="1" dirty="0">
                <a:latin typeface="黑体" panose="02010609060101010101" pitchFamily="2" charset="-122"/>
                <a:ea typeface="黑体" panose="02010609060101010101" pitchFamily="2" charset="-122"/>
              </a:rPr>
              <a:t>进士不仅授官从优，而且升迁迅速。</a:t>
            </a:r>
            <a:endParaRPr lang="zh-CN" altLang="en-US" sz="3200" b="1" baseline="0">
              <a:latin typeface="Times New Roman" panose="02020603050405020304" pitchFamily="18" charset="0"/>
              <a:ea typeface="等线" charset="0"/>
            </a:endParaRPr>
          </a:p>
        </p:txBody>
      </p:sp>
      <p:sp>
        <p:nvSpPr>
          <p:cNvPr id="140" name="矩形"/>
          <p:cNvSpPr/>
          <p:nvPr/>
        </p:nvSpPr>
        <p:spPr>
          <a:xfrm>
            <a:off x="642938" y="2868613"/>
            <a:ext cx="10275887" cy="1598612"/>
          </a:xfrm>
          <a:prstGeom prst="rect">
            <a:avLst/>
          </a:prstGeom>
          <a:noFill/>
          <a:ln w="9525">
            <a:noFill/>
          </a:ln>
        </p:spPr>
        <p:txBody>
          <a:bodyPr wrap="square" lIns="121920" tIns="60960" rIns="121920" bIns="60960" anchor="t">
            <a:spAutoFit/>
          </a:bodyPr>
          <a:p>
            <a:r>
              <a:rPr lang="zh-CN" altLang="en-US" sz="3200" b="1" baseline="0">
                <a:solidFill>
                  <a:srgbClr val="0033CC"/>
                </a:solidFill>
                <a:latin typeface="Times New Roman" panose="02020603050405020304" pitchFamily="18" charset="0"/>
                <a:ea typeface="宋体" panose="02010600030101010101" pitchFamily="2" charset="-122"/>
              </a:rPr>
              <a:t>影响：</a:t>
            </a:r>
            <a:r>
              <a:rPr lang="zh-CN" altLang="en-US" sz="3200" b="1" baseline="0">
                <a:latin typeface="Times New Roman" panose="02020603050405020304" pitchFamily="18" charset="0"/>
                <a:ea typeface="宋体" panose="02010600030101010101" pitchFamily="2" charset="-122"/>
              </a:rPr>
              <a:t>对宋代社会产生了深远影响，在全国范围营造了浓厚的读书风气，也促进整个社会文化素质的提高，造就了宋朝科技发达，文化昌盛，人才辈出的文治局面。</a:t>
            </a:r>
            <a:endParaRPr lang="zh-CN" altLang="en-US" sz="3200" b="1" baseline="0">
              <a:latin typeface="Times New Roman" panose="02020603050405020304" pitchFamily="18" charset="0"/>
              <a:ea typeface="宋体" panose="02010600030101010101" pitchFamily="2" charset="-122"/>
            </a:endParaRPr>
          </a:p>
        </p:txBody>
      </p:sp>
      <p:grpSp>
        <p:nvGrpSpPr>
          <p:cNvPr id="176" name="组合"/>
          <p:cNvGrpSpPr/>
          <p:nvPr/>
        </p:nvGrpSpPr>
        <p:grpSpPr>
          <a:xfrm>
            <a:off x="2327275" y="2635250"/>
            <a:ext cx="7162800" cy="3486150"/>
            <a:chOff x="1745119" y="1976434"/>
            <a:chExt cx="5372432" cy="2614137"/>
          </a:xfrm>
        </p:grpSpPr>
        <p:sp>
          <p:nvSpPr>
            <p:cNvPr id="141" name="矩形"/>
            <p:cNvSpPr/>
            <p:nvPr/>
          </p:nvSpPr>
          <p:spPr>
            <a:xfrm>
              <a:off x="1745119" y="3267072"/>
              <a:ext cx="5369119" cy="1323499"/>
            </a:xfrm>
            <a:prstGeom prst="rect">
              <a:avLst/>
            </a:prstGeom>
            <a:solidFill>
              <a:srgbClr val="00FF00"/>
            </a:solidFill>
            <a:ln w="9525" cap="flat" cmpd="sng">
              <a:noFill/>
              <a:prstDash val="solid"/>
              <a:miter/>
            </a:ln>
          </p:spPr>
          <p:txBody>
            <a:bodyPr vert="horz" wrap="square" lIns="121920" tIns="60960" rIns="121920" bIns="60960" anchor="t" anchorCtr="0">
              <a:spAutoFit/>
            </a:bodyPr>
            <a:lstStyle/>
            <a:p>
              <a:pPr marL="0" indent="0" algn="l" fontAlgn="auto">
                <a:lnSpc>
                  <a:spcPct val="100000"/>
                </a:lnSpc>
                <a:spcBef>
                  <a:spcPts val="0"/>
                </a:spcBef>
                <a:spcAft>
                  <a:spcPts val="0"/>
                </a:spcAft>
                <a:buNone/>
              </a:pPr>
              <a:r>
                <a:rPr lang="zh-CN" altLang="en-US" sz="3735" b="1"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华夏民族之文化，历数千载之演进，造极于赵宋之世。</a:t>
              </a:r>
              <a:endParaRPr lang="en-US" altLang="zh-CN" sz="3735" b="1"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gn="l" fontAlgn="auto">
                <a:lnSpc>
                  <a:spcPct val="100000"/>
                </a:lnSpc>
                <a:spcBef>
                  <a:spcPts val="0"/>
                </a:spcBef>
                <a:spcAft>
                  <a:spcPts val="0"/>
                </a:spcAft>
                <a:buNone/>
              </a:pPr>
              <a:r>
                <a:rPr lang="en-US" altLang="zh-CN" sz="3200" b="0"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65" b="1"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665" b="1"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陈寅恪先生文集》</a:t>
              </a:r>
              <a:endParaRPr lang="zh-CN" altLang="en-US" sz="2665" b="1"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2" name="矩形"/>
            <p:cNvSpPr/>
            <p:nvPr/>
          </p:nvSpPr>
          <p:spPr>
            <a:xfrm>
              <a:off x="1762961" y="1976434"/>
              <a:ext cx="5354590" cy="1323499"/>
            </a:xfrm>
            <a:prstGeom prst="rect">
              <a:avLst/>
            </a:prstGeom>
            <a:solidFill>
              <a:srgbClr val="00CCFF"/>
            </a:solidFill>
            <a:ln w="9525" cap="flat" cmpd="sng">
              <a:noFill/>
              <a:prstDash val="solid"/>
              <a:miter/>
            </a:ln>
          </p:spPr>
          <p:txBody>
            <a:bodyPr vert="horz" wrap="square" lIns="121920" tIns="60960" rIns="121920" bIns="60960" anchor="t" anchorCtr="0">
              <a:spAutoFit/>
            </a:bodyPr>
            <a:lstStyle/>
            <a:p>
              <a:pPr marL="0" indent="0" algn="l" fontAlgn="auto">
                <a:lnSpc>
                  <a:spcPct val="100000"/>
                </a:lnSpc>
                <a:spcBef>
                  <a:spcPts val="0"/>
                </a:spcBef>
                <a:spcAft>
                  <a:spcPts val="0"/>
                </a:spcAft>
                <a:buNone/>
              </a:pPr>
              <a:r>
                <a:rPr lang="zh-CN" altLang="en-US" sz="3735" b="1"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“中国科学技术发展到宋朝，已呈现巅峰状态。”</a:t>
              </a:r>
              <a:r>
                <a:rPr lang="en-US" altLang="zh-CN" sz="3735" b="1"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735" b="1"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gn="l" fontAlgn="auto">
                <a:lnSpc>
                  <a:spcPct val="100000"/>
                </a:lnSpc>
                <a:spcBef>
                  <a:spcPts val="0"/>
                </a:spcBef>
                <a:spcAft>
                  <a:spcPts val="0"/>
                </a:spcAft>
                <a:buNone/>
              </a:pPr>
              <a:r>
                <a:rPr lang="en-US" altLang="zh-CN" sz="3200" b="0"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65" b="1"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665" b="1"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宋体" panose="02010600030101010101" pitchFamily="2" charset="-122"/>
                </a:rPr>
                <a:t>英国学者李约瑟《中国科学技术史》</a:t>
              </a:r>
              <a:r>
                <a:rPr lang="en-US" altLang="zh-CN" sz="2665" b="0"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宋体" panose="02010600030101010101" pitchFamily="2" charset="-122"/>
                </a:rPr>
                <a:t>  </a:t>
              </a:r>
              <a:r>
                <a:rPr lang="en-US" altLang="zh-CN" sz="3200" b="0"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宋体" panose="02010600030101010101" pitchFamily="2" charset="-122"/>
                </a:rPr>
                <a:t> </a:t>
              </a:r>
              <a:endParaRPr lang="zh-CN" altLang="en-US" sz="3200" b="0" i="0" u="none" strike="noStrike" kern="1200" cap="none" spc="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宋体" panose="02010600030101010101" pitchFamily="2" charset="-122"/>
              </a:endParaRPr>
            </a:p>
          </p:txBody>
        </p:sp>
      </p:grpSp>
      <p:grpSp>
        <p:nvGrpSpPr>
          <p:cNvPr id="10" name="组合 9"/>
          <p:cNvGrpSpPr/>
          <p:nvPr/>
        </p:nvGrpSpPr>
        <p:grpSpPr>
          <a:xfrm>
            <a:off x="642938" y="4333875"/>
            <a:ext cx="10753725" cy="2401888"/>
            <a:chOff x="1013" y="6824"/>
            <a:chExt cx="16934" cy="3783"/>
          </a:xfrm>
        </p:grpSpPr>
        <p:pic>
          <p:nvPicPr>
            <p:cNvPr id="27694" name="图片 3"/>
            <p:cNvPicPr>
              <a:picLocks noChangeAspect="1"/>
            </p:cNvPicPr>
            <p:nvPr/>
          </p:nvPicPr>
          <p:blipFill>
            <a:blip r:embed="rId2"/>
            <a:stretch>
              <a:fillRect/>
            </a:stretch>
          </p:blipFill>
          <p:spPr>
            <a:xfrm>
              <a:off x="1013" y="6929"/>
              <a:ext cx="2602" cy="3203"/>
            </a:xfrm>
            <a:prstGeom prst="rect">
              <a:avLst/>
            </a:prstGeom>
            <a:noFill/>
            <a:ln w="9525">
              <a:noFill/>
            </a:ln>
          </p:spPr>
        </p:pic>
        <p:pic>
          <p:nvPicPr>
            <p:cNvPr id="27695" name="图片 4"/>
            <p:cNvPicPr>
              <a:picLocks noChangeAspect="1"/>
            </p:cNvPicPr>
            <p:nvPr/>
          </p:nvPicPr>
          <p:blipFill>
            <a:blip r:embed="rId3"/>
            <a:stretch>
              <a:fillRect/>
            </a:stretch>
          </p:blipFill>
          <p:spPr>
            <a:xfrm>
              <a:off x="3664" y="8157"/>
              <a:ext cx="3082" cy="2450"/>
            </a:xfrm>
            <a:prstGeom prst="rect">
              <a:avLst/>
            </a:prstGeom>
            <a:noFill/>
            <a:ln w="9525">
              <a:noFill/>
            </a:ln>
          </p:spPr>
        </p:pic>
        <p:pic>
          <p:nvPicPr>
            <p:cNvPr id="27696" name="图片 5"/>
            <p:cNvPicPr>
              <a:picLocks noChangeAspect="1"/>
            </p:cNvPicPr>
            <p:nvPr/>
          </p:nvPicPr>
          <p:blipFill>
            <a:blip r:embed="rId4"/>
            <a:stretch>
              <a:fillRect/>
            </a:stretch>
          </p:blipFill>
          <p:spPr>
            <a:xfrm>
              <a:off x="6746" y="6824"/>
              <a:ext cx="2420" cy="3308"/>
            </a:xfrm>
            <a:prstGeom prst="rect">
              <a:avLst/>
            </a:prstGeom>
            <a:noFill/>
            <a:ln w="9525">
              <a:noFill/>
            </a:ln>
          </p:spPr>
        </p:pic>
        <p:pic>
          <p:nvPicPr>
            <p:cNvPr id="27697" name="图片 6"/>
            <p:cNvPicPr>
              <a:picLocks noChangeAspect="1"/>
            </p:cNvPicPr>
            <p:nvPr/>
          </p:nvPicPr>
          <p:blipFill>
            <a:blip r:embed="rId5"/>
            <a:stretch>
              <a:fillRect/>
            </a:stretch>
          </p:blipFill>
          <p:spPr>
            <a:xfrm>
              <a:off x="9166" y="7897"/>
              <a:ext cx="2710" cy="2710"/>
            </a:xfrm>
            <a:prstGeom prst="rect">
              <a:avLst/>
            </a:prstGeom>
            <a:noFill/>
            <a:ln w="9525">
              <a:noFill/>
            </a:ln>
          </p:spPr>
        </p:pic>
        <p:pic>
          <p:nvPicPr>
            <p:cNvPr id="27698" name="图片 7"/>
            <p:cNvPicPr>
              <a:picLocks noChangeAspect="1"/>
            </p:cNvPicPr>
            <p:nvPr/>
          </p:nvPicPr>
          <p:blipFill>
            <a:blip r:embed="rId6"/>
            <a:stretch>
              <a:fillRect/>
            </a:stretch>
          </p:blipFill>
          <p:spPr>
            <a:xfrm>
              <a:off x="11876" y="6860"/>
              <a:ext cx="2869" cy="3123"/>
            </a:xfrm>
            <a:prstGeom prst="rect">
              <a:avLst/>
            </a:prstGeom>
            <a:noFill/>
            <a:ln w="9525">
              <a:noFill/>
            </a:ln>
          </p:spPr>
        </p:pic>
        <p:pic>
          <p:nvPicPr>
            <p:cNvPr id="27699" name="图片 8"/>
            <p:cNvPicPr>
              <a:picLocks noChangeAspect="1"/>
            </p:cNvPicPr>
            <p:nvPr/>
          </p:nvPicPr>
          <p:blipFill>
            <a:blip r:embed="rId7"/>
            <a:stretch>
              <a:fillRect/>
            </a:stretch>
          </p:blipFill>
          <p:spPr>
            <a:xfrm>
              <a:off x="14745" y="8027"/>
              <a:ext cx="3203" cy="2450"/>
            </a:xfrm>
            <a:prstGeom prst="rect">
              <a:avLst/>
            </a:prstGeom>
            <a:noFill/>
            <a:ln w="9525">
              <a:noFill/>
            </a:ln>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linds(horizontal)">
                                      <p:cBhvr>
                                        <p:cTn id="7" dur="500"/>
                                        <p:tgtEl>
                                          <p:spTgt spid="1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wipe(down)">
                                      <p:cBhvr>
                                        <p:cTn id="10" dur="500"/>
                                        <p:tgtEl>
                                          <p:spTgt spid="138"/>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xit" presetSubtype="0" fill="hold" nodeType="clickEffect">
                                  <p:stCondLst>
                                    <p:cond delay="0"/>
                                  </p:stCondLst>
                                  <p:childTnLst>
                                    <p:anim calcmode="lin" valueType="num">
                                      <p:cBhvr>
                                        <p:cTn id="14" dur="1000"/>
                                        <p:tgtEl>
                                          <p:spTgt spid="137"/>
                                        </p:tgtEl>
                                        <p:attrNameLst>
                                          <p:attrName>ppt_w</p:attrName>
                                        </p:attrNameLst>
                                      </p:cBhvr>
                                      <p:tavLst>
                                        <p:tav tm="0">
                                          <p:val>
                                            <p:strVal val="ppt_w"/>
                                          </p:val>
                                        </p:tav>
                                        <p:tav tm="100000">
                                          <p:val>
                                            <p:strVal val="ppt_w*0.70"/>
                                          </p:val>
                                        </p:tav>
                                      </p:tavLst>
                                    </p:anim>
                                    <p:anim calcmode="lin" valueType="num">
                                      <p:cBhvr>
                                        <p:cTn id="15" dur="1000"/>
                                        <p:tgtEl>
                                          <p:spTgt spid="137"/>
                                        </p:tgtEl>
                                        <p:attrNameLst>
                                          <p:attrName>ppt_h</p:attrName>
                                        </p:attrNameLst>
                                      </p:cBhvr>
                                      <p:tavLst>
                                        <p:tav tm="0">
                                          <p:val>
                                            <p:strVal val="ppt_h"/>
                                          </p:val>
                                        </p:tav>
                                        <p:tav tm="100000">
                                          <p:val>
                                            <p:strVal val="ppt_h"/>
                                          </p:val>
                                        </p:tav>
                                      </p:tavLst>
                                    </p:anim>
                                    <p:animEffect transition="out" filter="fade">
                                      <p:cBhvr>
                                        <p:cTn id="16" dur="1000"/>
                                        <p:tgtEl>
                                          <p:spTgt spid="137"/>
                                        </p:tgtEl>
                                      </p:cBhvr>
                                    </p:animEffect>
                                    <p:set>
                                      <p:cBhvr>
                                        <p:cTn id="17" dur="1" fill="hold">
                                          <p:stCondLst>
                                            <p:cond delay="999"/>
                                          </p:stCondLst>
                                        </p:cTn>
                                        <p:tgtEl>
                                          <p:spTgt spid="137"/>
                                        </p:tgtEl>
                                        <p:attrNameLst>
                                          <p:attrName>style.visibility</p:attrName>
                                        </p:attrNameLst>
                                      </p:cBhvr>
                                      <p:to>
                                        <p:strVal val="hidden"/>
                                      </p:to>
                                    </p:set>
                                  </p:childTnLst>
                                </p:cTn>
                              </p:par>
                              <p:par>
                                <p:cTn id="18" presetID="55" presetClass="exit" presetSubtype="0" fill="hold" grpId="1" nodeType="withEffect">
                                  <p:stCondLst>
                                    <p:cond delay="0"/>
                                  </p:stCondLst>
                                  <p:childTnLst>
                                    <p:anim calcmode="lin" valueType="num">
                                      <p:cBhvr>
                                        <p:cTn id="19" dur="1000"/>
                                        <p:tgtEl>
                                          <p:spTgt spid="138"/>
                                        </p:tgtEl>
                                        <p:attrNameLst>
                                          <p:attrName>ppt_w</p:attrName>
                                        </p:attrNameLst>
                                      </p:cBhvr>
                                      <p:tavLst>
                                        <p:tav tm="0">
                                          <p:val>
                                            <p:strVal val="ppt_w"/>
                                          </p:val>
                                        </p:tav>
                                        <p:tav tm="100000">
                                          <p:val>
                                            <p:strVal val="ppt_w*0.70"/>
                                          </p:val>
                                        </p:tav>
                                      </p:tavLst>
                                    </p:anim>
                                    <p:anim calcmode="lin" valueType="num">
                                      <p:cBhvr>
                                        <p:cTn id="20" dur="1000"/>
                                        <p:tgtEl>
                                          <p:spTgt spid="138"/>
                                        </p:tgtEl>
                                        <p:attrNameLst>
                                          <p:attrName>ppt_h</p:attrName>
                                        </p:attrNameLst>
                                      </p:cBhvr>
                                      <p:tavLst>
                                        <p:tav tm="0">
                                          <p:val>
                                            <p:strVal val="ppt_h"/>
                                          </p:val>
                                        </p:tav>
                                        <p:tav tm="100000">
                                          <p:val>
                                            <p:strVal val="ppt_h"/>
                                          </p:val>
                                        </p:tav>
                                      </p:tavLst>
                                    </p:anim>
                                    <p:animEffect transition="out" filter="fade">
                                      <p:cBhvr>
                                        <p:cTn id="21" dur="1000"/>
                                        <p:tgtEl>
                                          <p:spTgt spid="138"/>
                                        </p:tgtEl>
                                      </p:cBhvr>
                                    </p:animEffect>
                                    <p:set>
                                      <p:cBhvr>
                                        <p:cTn id="22" dur="1" fill="hold">
                                          <p:stCondLst>
                                            <p:cond delay="999"/>
                                          </p:stCondLst>
                                        </p:cTn>
                                        <p:tgtEl>
                                          <p:spTgt spid="138"/>
                                        </p:tgtEl>
                                        <p:attrNameLst>
                                          <p:attrName>style.visibility</p:attrName>
                                        </p:attrNameLst>
                                      </p:cBhvr>
                                      <p:to>
                                        <p:strVal val="hidden"/>
                                      </p:to>
                                    </p:set>
                                  </p:childTnLst>
                                </p:cTn>
                              </p:par>
                              <p:par>
                                <p:cTn id="23" presetID="55" presetClass="entr" presetSubtype="0" fill="hold" grpId="0" nodeType="withEffect">
                                  <p:stCondLst>
                                    <p:cond delay="0"/>
                                  </p:stCondLst>
                                  <p:childTnLst>
                                    <p:set>
                                      <p:cBhvr>
                                        <p:cTn id="24" dur="1" fill="hold">
                                          <p:stCondLst>
                                            <p:cond delay="0"/>
                                          </p:stCondLst>
                                        </p:cTn>
                                        <p:tgtEl>
                                          <p:spTgt spid="139"/>
                                        </p:tgtEl>
                                        <p:attrNameLst>
                                          <p:attrName>style.visibility</p:attrName>
                                        </p:attrNameLst>
                                      </p:cBhvr>
                                      <p:to>
                                        <p:strVal val="visible"/>
                                      </p:to>
                                    </p:set>
                                    <p:anim calcmode="lin" valueType="num">
                                      <p:cBhvr>
                                        <p:cTn id="25" dur="1000" fill="hold"/>
                                        <p:tgtEl>
                                          <p:spTgt spid="139"/>
                                        </p:tgtEl>
                                        <p:attrNameLst>
                                          <p:attrName>ppt_w</p:attrName>
                                        </p:attrNameLst>
                                      </p:cBhvr>
                                      <p:tavLst>
                                        <p:tav tm="0">
                                          <p:val>
                                            <p:strVal val="#ppt_w*0.70"/>
                                          </p:val>
                                        </p:tav>
                                        <p:tav tm="100000">
                                          <p:val>
                                            <p:strVal val="#ppt_w"/>
                                          </p:val>
                                        </p:tav>
                                      </p:tavLst>
                                    </p:anim>
                                    <p:anim calcmode="lin" valueType="num">
                                      <p:cBhvr>
                                        <p:cTn id="26" dur="1000" fill="hold"/>
                                        <p:tgtEl>
                                          <p:spTgt spid="139"/>
                                        </p:tgtEl>
                                        <p:attrNameLst>
                                          <p:attrName>ppt_h</p:attrName>
                                        </p:attrNameLst>
                                      </p:cBhvr>
                                      <p:tavLst>
                                        <p:tav tm="0">
                                          <p:val>
                                            <p:strVal val="#ppt_h"/>
                                          </p:val>
                                        </p:tav>
                                        <p:tav tm="100000">
                                          <p:val>
                                            <p:strVal val="#ppt_h"/>
                                          </p:val>
                                        </p:tav>
                                      </p:tavLst>
                                    </p:anim>
                                    <p:animEffect transition="in" filter="fade">
                                      <p:cBhvr>
                                        <p:cTn id="27" dur="10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176"/>
                                        </p:tgtEl>
                                        <p:attrNameLst>
                                          <p:attrName>style.visibility</p:attrName>
                                        </p:attrNameLst>
                                      </p:cBhvr>
                                      <p:to>
                                        <p:strVal val="visible"/>
                                      </p:to>
                                    </p:set>
                                    <p:anim calcmode="lin" valueType="num">
                                      <p:cBhvr>
                                        <p:cTn id="32" dur="1000" fill="hold"/>
                                        <p:tgtEl>
                                          <p:spTgt spid="176"/>
                                        </p:tgtEl>
                                        <p:attrNameLst>
                                          <p:attrName>ppt_w</p:attrName>
                                        </p:attrNameLst>
                                      </p:cBhvr>
                                      <p:tavLst>
                                        <p:tav tm="0">
                                          <p:val>
                                            <p:strVal val="#ppt_w*0.70"/>
                                          </p:val>
                                        </p:tav>
                                        <p:tav tm="100000">
                                          <p:val>
                                            <p:strVal val="#ppt_w"/>
                                          </p:val>
                                        </p:tav>
                                      </p:tavLst>
                                    </p:anim>
                                    <p:anim calcmode="lin" valueType="num">
                                      <p:cBhvr>
                                        <p:cTn id="33" dur="1000" fill="hold"/>
                                        <p:tgtEl>
                                          <p:spTgt spid="176"/>
                                        </p:tgtEl>
                                        <p:attrNameLst>
                                          <p:attrName>ppt_h</p:attrName>
                                        </p:attrNameLst>
                                      </p:cBhvr>
                                      <p:tavLst>
                                        <p:tav tm="0">
                                          <p:val>
                                            <p:strVal val="#ppt_h"/>
                                          </p:val>
                                        </p:tav>
                                        <p:tav tm="100000">
                                          <p:val>
                                            <p:strVal val="#ppt_h"/>
                                          </p:val>
                                        </p:tav>
                                      </p:tavLst>
                                    </p:anim>
                                    <p:animEffect transition="in" filter="fade">
                                      <p:cBhvr>
                                        <p:cTn id="34" dur="1000"/>
                                        <p:tgtEl>
                                          <p:spTgt spid="176"/>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xit" presetSubtype="0" fill="hold" grpId="1" nodeType="clickEffect">
                                  <p:stCondLst>
                                    <p:cond delay="0"/>
                                  </p:stCondLst>
                                  <p:childTnLst>
                                    <p:anim calcmode="lin" valueType="num">
                                      <p:cBhvr>
                                        <p:cTn id="38" dur="1000"/>
                                        <p:tgtEl>
                                          <p:spTgt spid="176"/>
                                        </p:tgtEl>
                                        <p:attrNameLst>
                                          <p:attrName>ppt_w</p:attrName>
                                        </p:attrNameLst>
                                      </p:cBhvr>
                                      <p:tavLst>
                                        <p:tav tm="0">
                                          <p:val>
                                            <p:strVal val="ppt_w"/>
                                          </p:val>
                                        </p:tav>
                                        <p:tav tm="100000">
                                          <p:val>
                                            <p:strVal val="ppt_w*0.70"/>
                                          </p:val>
                                        </p:tav>
                                      </p:tavLst>
                                    </p:anim>
                                    <p:anim calcmode="lin" valueType="num">
                                      <p:cBhvr>
                                        <p:cTn id="39" dur="1000"/>
                                        <p:tgtEl>
                                          <p:spTgt spid="176"/>
                                        </p:tgtEl>
                                        <p:attrNameLst>
                                          <p:attrName>ppt_h</p:attrName>
                                        </p:attrNameLst>
                                      </p:cBhvr>
                                      <p:tavLst>
                                        <p:tav tm="0">
                                          <p:val>
                                            <p:strVal val="ppt_h"/>
                                          </p:val>
                                        </p:tav>
                                        <p:tav tm="100000">
                                          <p:val>
                                            <p:strVal val="ppt_h"/>
                                          </p:val>
                                        </p:tav>
                                      </p:tavLst>
                                    </p:anim>
                                    <p:animEffect transition="out" filter="fade">
                                      <p:cBhvr>
                                        <p:cTn id="40" dur="1000"/>
                                        <p:tgtEl>
                                          <p:spTgt spid="176"/>
                                        </p:tgtEl>
                                      </p:cBhvr>
                                    </p:animEffect>
                                    <p:set>
                                      <p:cBhvr>
                                        <p:cTn id="41" dur="1" fill="hold">
                                          <p:stCondLst>
                                            <p:cond delay="999"/>
                                          </p:stCondLst>
                                        </p:cTn>
                                        <p:tgtEl>
                                          <p:spTgt spid="17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par>
                                <p:cTn id="48" presetID="55" presetClass="entr" presetSubtype="0" fill="hold" grpId="0" nodeType="withEffect">
                                  <p:stCondLst>
                                    <p:cond delay="0"/>
                                  </p:stCondLst>
                                  <p:childTnLst>
                                    <p:set>
                                      <p:cBhvr>
                                        <p:cTn id="49" dur="1" fill="hold">
                                          <p:stCondLst>
                                            <p:cond delay="0"/>
                                          </p:stCondLst>
                                        </p:cTn>
                                        <p:tgtEl>
                                          <p:spTgt spid="140"/>
                                        </p:tgtEl>
                                        <p:attrNameLst>
                                          <p:attrName>style.visibility</p:attrName>
                                        </p:attrNameLst>
                                      </p:cBhvr>
                                      <p:to>
                                        <p:strVal val="visible"/>
                                      </p:to>
                                    </p:set>
                                    <p:anim calcmode="lin" valueType="num">
                                      <p:cBhvr>
                                        <p:cTn id="50" dur="1000" fill="hold"/>
                                        <p:tgtEl>
                                          <p:spTgt spid="140"/>
                                        </p:tgtEl>
                                        <p:attrNameLst>
                                          <p:attrName>ppt_w</p:attrName>
                                        </p:attrNameLst>
                                      </p:cBhvr>
                                      <p:tavLst>
                                        <p:tav tm="0">
                                          <p:val>
                                            <p:strVal val="#ppt_w*0.70"/>
                                          </p:val>
                                        </p:tav>
                                        <p:tav tm="100000">
                                          <p:val>
                                            <p:strVal val="#ppt_w"/>
                                          </p:val>
                                        </p:tav>
                                      </p:tavLst>
                                    </p:anim>
                                    <p:anim calcmode="lin" valueType="num">
                                      <p:cBhvr>
                                        <p:cTn id="51" dur="1000" fill="hold"/>
                                        <p:tgtEl>
                                          <p:spTgt spid="140"/>
                                        </p:tgtEl>
                                        <p:attrNameLst>
                                          <p:attrName>ppt_h</p:attrName>
                                        </p:attrNameLst>
                                      </p:cBhvr>
                                      <p:tavLst>
                                        <p:tav tm="0">
                                          <p:val>
                                            <p:strVal val="#ppt_h"/>
                                          </p:val>
                                        </p:tav>
                                        <p:tav tm="100000">
                                          <p:val>
                                            <p:strVal val="#ppt_h"/>
                                          </p:val>
                                        </p:tav>
                                      </p:tavLst>
                                    </p:anim>
                                    <p:animEffect transition="in" filter="fade">
                                      <p:cBhvr>
                                        <p:cTn id="52" dur="1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ldLvl="0" animBg="1"/>
      <p:bldP spid="138" grpId="1" bldLvl="0" animBg="1"/>
      <p:bldP spid="139" grpId="0" animBg="1"/>
      <p:bldP spid="1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pic>
        <p:nvPicPr>
          <p:cNvPr id="28673" name="图片 29" descr="bizhensizhixiaoguobeijingsucai_5730857.jpg"/>
          <p:cNvPicPr>
            <a:picLocks noChangeAspect="1"/>
          </p:cNvPicPr>
          <p:nvPr/>
        </p:nvPicPr>
        <p:blipFill>
          <a:blip r:embed="rId2"/>
          <a:srcRect t="27747" b="22803"/>
          <a:stretch>
            <a:fillRect/>
          </a:stretch>
        </p:blipFill>
        <p:spPr>
          <a:xfrm>
            <a:off x="2062163" y="255588"/>
            <a:ext cx="8915400" cy="798512"/>
          </a:xfrm>
          <a:prstGeom prst="rect">
            <a:avLst/>
          </a:prstGeom>
          <a:noFill/>
          <a:ln w="9525">
            <a:noFill/>
          </a:ln>
        </p:spPr>
      </p:pic>
      <p:sp>
        <p:nvSpPr>
          <p:cNvPr id="31" name="TextBox 30"/>
          <p:cNvSpPr txBox="1"/>
          <p:nvPr/>
        </p:nvSpPr>
        <p:spPr>
          <a:xfrm>
            <a:off x="2559050" y="438150"/>
            <a:ext cx="8047038" cy="522288"/>
          </a:xfrm>
          <a:prstGeom prst="rect">
            <a:avLst/>
          </a:prstGeom>
          <a:noFill/>
        </p:spPr>
        <p:txBody>
          <a:bodyPr wrap="none" rtlCol="0">
            <a:spAutoFit/>
          </a:bodyPr>
          <a:lstStyle/>
          <a:p>
            <a:pPr fontAlgn="auto"/>
            <a:r>
              <a:rPr lang="zh-CN" altLang="en-US" sz="2800" b="1" noProof="1" dirty="0" smtClean="0">
                <a:solidFill>
                  <a:schemeClr val="bg1"/>
                </a:solidFill>
                <a:latin typeface="黑体" panose="02010609060101010101" pitchFamily="2" charset="-122"/>
                <a:ea typeface="黑体" panose="02010609060101010101" pitchFamily="2" charset="-122"/>
                <a:cs typeface="+mn-cs"/>
              </a:rPr>
              <a:t>想一想，这种</a:t>
            </a:r>
            <a:r>
              <a:rPr lang="zh-CN" altLang="en-US" sz="2800" b="1" noProof="1" dirty="0" smtClean="0">
                <a:solidFill>
                  <a:srgbClr val="FFC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重文轻武</a:t>
            </a:r>
            <a:r>
              <a:rPr lang="zh-CN" altLang="en-US" sz="2800" b="1" noProof="1" dirty="0" smtClean="0">
                <a:solidFill>
                  <a:schemeClr val="bg1"/>
                </a:solidFill>
                <a:latin typeface="黑体" panose="02010609060101010101" pitchFamily="2" charset="-122"/>
                <a:ea typeface="黑体" panose="02010609060101010101" pitchFamily="2" charset="-122"/>
                <a:cs typeface="+mn-cs"/>
              </a:rPr>
              <a:t>的政策会带来怎样的影响？</a:t>
            </a:r>
            <a:endParaRPr lang="zh-CN" altLang="en-US" sz="2800" b="1" noProof="1" dirty="0">
              <a:solidFill>
                <a:schemeClr val="bg1"/>
              </a:solidFill>
              <a:latin typeface="黑体" panose="02010609060101010101" pitchFamily="2" charset="-122"/>
              <a:ea typeface="黑体" panose="02010609060101010101" pitchFamily="2" charset="-122"/>
            </a:endParaRPr>
          </a:p>
        </p:txBody>
      </p:sp>
      <p:pic>
        <p:nvPicPr>
          <p:cNvPr id="28675" name="图片 53" descr="t018d16e110143ea110.jpg"/>
          <p:cNvPicPr>
            <a:picLocks noChangeAspect="1"/>
          </p:cNvPicPr>
          <p:nvPr/>
        </p:nvPicPr>
        <p:blipFill>
          <a:blip r:embed="rId3">
            <a:clrChange>
              <a:clrFrom>
                <a:srgbClr val="F2F2F2"/>
              </a:clrFrom>
              <a:clrTo>
                <a:srgbClr val="F2F2F2">
                  <a:alpha val="0"/>
                </a:srgbClr>
              </a:clrTo>
            </a:clrChange>
          </a:blip>
          <a:srcRect t="54831" b="25095"/>
          <a:stretch>
            <a:fillRect/>
          </a:stretch>
        </p:blipFill>
        <p:spPr>
          <a:xfrm>
            <a:off x="585788" y="6762750"/>
            <a:ext cx="10972800" cy="136525"/>
          </a:xfrm>
          <a:prstGeom prst="rect">
            <a:avLst/>
          </a:prstGeom>
          <a:noFill/>
          <a:ln w="9525">
            <a:noFill/>
          </a:ln>
        </p:spPr>
      </p:pic>
      <p:sp>
        <p:nvSpPr>
          <p:cNvPr id="10" name="矩形 9"/>
          <p:cNvSpPr/>
          <p:nvPr/>
        </p:nvSpPr>
        <p:spPr bwMode="auto">
          <a:xfrm flipV="1">
            <a:off x="609296" y="6855303"/>
            <a:ext cx="10973404"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defRPr/>
            </a:pPr>
            <a:endParaRPr lang="zh-CN" altLang="en-US" sz="1715" strike="noStrike" noProof="1" dirty="0">
              <a:ln>
                <a:solidFill>
                  <a:srgbClr val="660033"/>
                </a:solidFill>
              </a:ln>
            </a:endParaRPr>
          </a:p>
        </p:txBody>
      </p:sp>
      <p:pic>
        <p:nvPicPr>
          <p:cNvPr id="28677" name="图片 16" descr="Redocn_2010042915214815.jpg"/>
          <p:cNvPicPr>
            <a:picLocks noChangeAspect="1"/>
          </p:cNvPicPr>
          <p:nvPr/>
        </p:nvPicPr>
        <p:blipFill>
          <a:blip r:embed="rId4">
            <a:clrChange>
              <a:clrFrom>
                <a:srgbClr val="FFFFFF"/>
              </a:clrFrom>
              <a:clrTo>
                <a:srgbClr val="FFFFFF">
                  <a:alpha val="0"/>
                </a:srgbClr>
              </a:clrTo>
            </a:clrChange>
          </a:blip>
          <a:srcRect l="11664" t="29420" r="9612" b="31708"/>
          <a:stretch>
            <a:fillRect/>
          </a:stretch>
        </p:blipFill>
        <p:spPr>
          <a:xfrm>
            <a:off x="525463" y="911225"/>
            <a:ext cx="1335087" cy="749300"/>
          </a:xfrm>
          <a:prstGeom prst="rect">
            <a:avLst/>
          </a:prstGeom>
          <a:noFill/>
          <a:ln w="9525">
            <a:noFill/>
          </a:ln>
        </p:spPr>
      </p:pic>
      <p:sp>
        <p:nvSpPr>
          <p:cNvPr id="18" name="矩形 17"/>
          <p:cNvSpPr/>
          <p:nvPr/>
        </p:nvSpPr>
        <p:spPr>
          <a:xfrm>
            <a:off x="609600" y="1004888"/>
            <a:ext cx="962025" cy="561975"/>
          </a:xfrm>
          <a:prstGeom prst="rect">
            <a:avLst/>
          </a:prstGeom>
        </p:spPr>
        <p:txBody>
          <a:bodyPr wrap="none">
            <a:spAutoFit/>
          </a:bodyPr>
          <a:lstStyle/>
          <a:p>
            <a:pPr fontAlgn="auto"/>
            <a:r>
              <a:rPr lang="zh-CN" altLang="en-US" sz="3050" b="1" strike="noStrike" noProof="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影响</a:t>
            </a:r>
            <a:endParaRPr lang="zh-CN" altLang="en-US" sz="3050" b="1" strike="noStrike" noProof="1" dirty="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pic>
        <p:nvPicPr>
          <p:cNvPr id="28679" name="图片 24" descr="t018d16e110143ea110.jpg"/>
          <p:cNvPicPr>
            <a:picLocks noChangeAspect="1"/>
          </p:cNvPicPr>
          <p:nvPr/>
        </p:nvPicPr>
        <p:blipFill>
          <a:blip r:embed="rId3">
            <a:clrChange>
              <a:clrFrom>
                <a:srgbClr val="F2F2F2"/>
              </a:clrFrom>
              <a:clrTo>
                <a:srgbClr val="F2F2F2">
                  <a:alpha val="0"/>
                </a:srgbClr>
              </a:clrTo>
            </a:clrChange>
          </a:blip>
          <a:srcRect t="54831" b="25095"/>
          <a:stretch>
            <a:fillRect/>
          </a:stretch>
        </p:blipFill>
        <p:spPr>
          <a:xfrm>
            <a:off x="585788" y="6762750"/>
            <a:ext cx="10972800" cy="136525"/>
          </a:xfrm>
          <a:prstGeom prst="rect">
            <a:avLst/>
          </a:prstGeom>
          <a:noFill/>
          <a:ln w="9525">
            <a:noFill/>
          </a:ln>
        </p:spPr>
      </p:pic>
      <p:sp>
        <p:nvSpPr>
          <p:cNvPr id="26" name="矩形 25"/>
          <p:cNvSpPr/>
          <p:nvPr/>
        </p:nvSpPr>
        <p:spPr bwMode="auto">
          <a:xfrm flipV="1">
            <a:off x="609296" y="6855303"/>
            <a:ext cx="10973404"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defRPr/>
            </a:pPr>
            <a:endParaRPr lang="zh-CN" altLang="en-US" sz="1715" strike="noStrike" noProof="1" dirty="0">
              <a:ln>
                <a:solidFill>
                  <a:srgbClr val="660033"/>
                </a:solidFill>
              </a:ln>
            </a:endParaRPr>
          </a:p>
        </p:txBody>
      </p:sp>
      <p:pic>
        <p:nvPicPr>
          <p:cNvPr id="28681" name="图片 26" descr="t018d16e110143ea110.jpg"/>
          <p:cNvPicPr>
            <a:picLocks noChangeAspect="1"/>
          </p:cNvPicPr>
          <p:nvPr/>
        </p:nvPicPr>
        <p:blipFill>
          <a:blip r:embed="rId3">
            <a:clrChange>
              <a:clrFrom>
                <a:srgbClr val="F2F2F2"/>
              </a:clrFrom>
              <a:clrTo>
                <a:srgbClr val="F2F2F2">
                  <a:alpha val="0"/>
                </a:srgbClr>
              </a:clrTo>
            </a:clrChange>
          </a:blip>
          <a:srcRect t="54831" b="25095"/>
          <a:stretch>
            <a:fillRect/>
          </a:stretch>
        </p:blipFill>
        <p:spPr>
          <a:xfrm>
            <a:off x="585788" y="6762750"/>
            <a:ext cx="10972800" cy="136525"/>
          </a:xfrm>
          <a:prstGeom prst="rect">
            <a:avLst/>
          </a:prstGeom>
          <a:noFill/>
          <a:ln w="9525">
            <a:noFill/>
          </a:ln>
        </p:spPr>
      </p:pic>
      <p:sp>
        <p:nvSpPr>
          <p:cNvPr id="28" name="矩形 27"/>
          <p:cNvSpPr/>
          <p:nvPr/>
        </p:nvSpPr>
        <p:spPr bwMode="auto">
          <a:xfrm flipV="1">
            <a:off x="609296" y="6855303"/>
            <a:ext cx="10973404"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defRPr/>
            </a:pPr>
            <a:endParaRPr lang="zh-CN" altLang="en-US" sz="1715" strike="noStrike" noProof="1" dirty="0">
              <a:ln>
                <a:solidFill>
                  <a:srgbClr val="660033"/>
                </a:solidFill>
              </a:ln>
            </a:endParaRPr>
          </a:p>
        </p:txBody>
      </p:sp>
      <p:sp>
        <p:nvSpPr>
          <p:cNvPr id="29" name="矩形 28"/>
          <p:cNvSpPr/>
          <p:nvPr/>
        </p:nvSpPr>
        <p:spPr>
          <a:xfrm>
            <a:off x="2422525" y="1592263"/>
            <a:ext cx="6530975" cy="1322388"/>
          </a:xfrm>
          <a:prstGeom prst="rect">
            <a:avLst/>
          </a:prstGeom>
        </p:spPr>
        <p:txBody>
          <a:bodyPr wrap="square">
            <a:spAutoFit/>
          </a:bodyPr>
          <a:lstStyle/>
          <a:p>
            <a:pPr fontAlgn="auto"/>
            <a:r>
              <a:rPr lang="zh-CN" altLang="en-US" sz="2665" b="1" strike="noStrike" noProof="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扭转了</a:t>
            </a:r>
            <a:r>
              <a:rPr lang="zh-CN" altLang="en-US" sz="2665" b="1" strike="noStrike" noProof="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五代十国时期尚武轻文的风气，</a:t>
            </a:r>
            <a:endParaRPr lang="zh-CN" altLang="en-US" sz="2665" b="1" strike="noStrike" noProof="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fontAlgn="auto"/>
            <a:r>
              <a:rPr lang="zh-CN" altLang="en-US" sz="2665" b="1" strike="noStrike" noProof="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杜绝了</a:t>
            </a:r>
            <a:r>
              <a:rPr lang="zh-CN" altLang="en-US" sz="2665" b="1" strike="noStrike" noProof="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武将跋扈和兵变政移的情况发生，</a:t>
            </a:r>
            <a:r>
              <a:rPr lang="zh-CN" altLang="en-US" sz="2665" b="1" strike="noStrike" noProof="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有利于</a:t>
            </a:r>
            <a:r>
              <a:rPr lang="zh-CN" altLang="en-US" sz="2665" b="1" strike="noStrike" noProof="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cs"/>
              </a:rPr>
              <a:t>政权的稳定和社会的安定。</a:t>
            </a:r>
            <a:endParaRPr lang="zh-CN" altLang="en-US" sz="2665" b="1" strike="noStrike" noProof="1" dirty="0">
              <a:effectLst>
                <a:outerShdw blurRad="38100" dist="38100" dir="2700000" algn="tl">
                  <a:srgbClr val="000000">
                    <a:alpha val="43137"/>
                  </a:srgbClr>
                </a:outerShdw>
              </a:effectLst>
            </a:endParaRPr>
          </a:p>
        </p:txBody>
      </p:sp>
      <p:sp>
        <p:nvSpPr>
          <p:cNvPr id="32" name="矩形 31"/>
          <p:cNvSpPr/>
          <p:nvPr/>
        </p:nvSpPr>
        <p:spPr>
          <a:xfrm>
            <a:off x="2420938" y="4381500"/>
            <a:ext cx="7553325" cy="912813"/>
          </a:xfrm>
          <a:prstGeom prst="rect">
            <a:avLst/>
          </a:prstGeom>
        </p:spPr>
        <p:txBody>
          <a:bodyPr wrap="square">
            <a:spAutoFit/>
          </a:bodyPr>
          <a:lstStyle/>
          <a:p>
            <a:pPr fontAlgn="auto"/>
            <a:r>
              <a:rPr lang="zh-CN" altLang="en-US" sz="2665" b="1" strike="noStrike" noProof="1" dirty="0" smtClean="0">
                <a:latin typeface="华文隶书" panose="02010800040101010101" pitchFamily="2" charset="-122"/>
                <a:ea typeface="华文隶书" panose="02010800040101010101" pitchFamily="2" charset="-122"/>
                <a:cs typeface="+mn-cs"/>
              </a:rPr>
              <a:t>政治机构重叠，相互牵制，官吏冗多办事效率下降，增加了朝廷的财政支出。</a:t>
            </a:r>
            <a:endParaRPr lang="zh-CN" altLang="en-US" sz="2665" b="1" strike="noStrike" noProof="1" dirty="0">
              <a:latin typeface="华文隶书" panose="02010800040101010101" pitchFamily="2" charset="-122"/>
              <a:ea typeface="华文隶书" panose="02010800040101010101" pitchFamily="2" charset="-122"/>
            </a:endParaRPr>
          </a:p>
        </p:txBody>
      </p:sp>
      <p:sp>
        <p:nvSpPr>
          <p:cNvPr id="35" name="圆角矩形 34"/>
          <p:cNvSpPr/>
          <p:nvPr/>
        </p:nvSpPr>
        <p:spPr>
          <a:xfrm>
            <a:off x="1062038" y="3292475"/>
            <a:ext cx="1098550" cy="398463"/>
          </a:xfrm>
          <a:prstGeom prst="roundRect">
            <a:avLst/>
          </a:prstGeom>
          <a:solidFill>
            <a:schemeClr val="bg2">
              <a:lumMod val="25000"/>
            </a:schemeClr>
          </a:solidFill>
        </p:spPr>
        <p:txBody>
          <a:bodyPr wrap="none">
            <a:spAutoFit/>
          </a:bodyPr>
          <a:lstStyle/>
          <a:p>
            <a:pPr fontAlgn="auto"/>
            <a:r>
              <a:rPr lang="zh-CN" altLang="en-US" sz="1715" b="1" strike="noStrike" noProof="1" dirty="0" smtClean="0">
                <a:solidFill>
                  <a:schemeClr val="bg1"/>
                </a:solidFill>
                <a:latin typeface="华文隶书" panose="02010800040101010101" pitchFamily="2" charset="-122"/>
                <a:ea typeface="华文隶书" panose="02010800040101010101" pitchFamily="2" charset="-122"/>
                <a:cs typeface="+mn-cs"/>
              </a:rPr>
              <a:t>消极影响</a:t>
            </a:r>
            <a:endParaRPr lang="zh-CN" altLang="en-US" sz="1715" b="1" strike="noStrike" noProof="1" dirty="0">
              <a:solidFill>
                <a:schemeClr val="bg1"/>
              </a:solidFill>
              <a:latin typeface="华文隶书" panose="02010800040101010101" pitchFamily="2" charset="-122"/>
              <a:ea typeface="华文隶书" panose="02010800040101010101" pitchFamily="2" charset="-122"/>
            </a:endParaRPr>
          </a:p>
        </p:txBody>
      </p:sp>
      <p:sp>
        <p:nvSpPr>
          <p:cNvPr id="36" name="矩形 35"/>
          <p:cNvSpPr/>
          <p:nvPr/>
        </p:nvSpPr>
        <p:spPr>
          <a:xfrm>
            <a:off x="2420938" y="3292475"/>
            <a:ext cx="3916363" cy="501650"/>
          </a:xfrm>
          <a:prstGeom prst="rect">
            <a:avLst/>
          </a:prstGeom>
        </p:spPr>
        <p:txBody>
          <a:bodyPr wrap="square">
            <a:spAutoFit/>
          </a:bodyPr>
          <a:lstStyle/>
          <a:p>
            <a:pPr fontAlgn="auto"/>
            <a:r>
              <a:rPr lang="zh-CN" altLang="en-US" sz="2665" b="1" strike="noStrike" noProof="1" dirty="0" smtClean="0">
                <a:solidFill>
                  <a:prstClr val="black"/>
                </a:solidFill>
                <a:latin typeface="华文隶书" panose="02010800040101010101" pitchFamily="2" charset="-122"/>
                <a:ea typeface="华文隶书" panose="02010800040101010101" pitchFamily="2" charset="-122"/>
                <a:cs typeface="+mn-cs"/>
              </a:rPr>
              <a:t>文臣掌兵，不熟悉军务</a:t>
            </a:r>
            <a:endParaRPr lang="zh-CN" altLang="en-US" sz="2665" b="1" strike="noStrike" noProof="1" dirty="0">
              <a:latin typeface="华文隶书" panose="02010800040101010101" pitchFamily="2" charset="-122"/>
              <a:ea typeface="华文隶书" panose="02010800040101010101" pitchFamily="2" charset="-122"/>
            </a:endParaRPr>
          </a:p>
        </p:txBody>
      </p:sp>
      <p:sp>
        <p:nvSpPr>
          <p:cNvPr id="38" name="矩形 37"/>
          <p:cNvSpPr/>
          <p:nvPr/>
        </p:nvSpPr>
        <p:spPr>
          <a:xfrm>
            <a:off x="2420938" y="3794125"/>
            <a:ext cx="7008813" cy="501650"/>
          </a:xfrm>
          <a:prstGeom prst="rect">
            <a:avLst/>
          </a:prstGeom>
        </p:spPr>
        <p:txBody>
          <a:bodyPr wrap="square">
            <a:spAutoFit/>
          </a:bodyPr>
          <a:lstStyle/>
          <a:p>
            <a:pPr fontAlgn="auto"/>
            <a:r>
              <a:rPr lang="zh-CN" altLang="en-US" sz="2665" b="1" strike="noStrike" noProof="1" dirty="0" smtClean="0">
                <a:solidFill>
                  <a:prstClr val="black"/>
                </a:solidFill>
                <a:latin typeface="华文隶书" panose="02010800040101010101" pitchFamily="2" charset="-122"/>
                <a:ea typeface="华文隶书" panose="02010800040101010101" pitchFamily="2" charset="-122"/>
                <a:cs typeface="+mn-cs"/>
              </a:rPr>
              <a:t>将不专兵，兵无 常帅，导致军队战斗力减弱</a:t>
            </a:r>
            <a:endParaRPr lang="zh-CN" altLang="en-US" sz="2665" b="1" strike="noStrike" noProof="1" dirty="0">
              <a:latin typeface="华文隶书" panose="02010800040101010101" pitchFamily="2" charset="-122"/>
              <a:ea typeface="华文隶书" panose="02010800040101010101" pitchFamily="2" charset="-122"/>
            </a:endParaRPr>
          </a:p>
        </p:txBody>
      </p:sp>
      <p:pic>
        <p:nvPicPr>
          <p:cNvPr id="28688" name="图片 39" descr="3646_G_1473061389892.png"/>
          <p:cNvPicPr>
            <a:picLocks noChangeAspect="1"/>
          </p:cNvPicPr>
          <p:nvPr/>
        </p:nvPicPr>
        <p:blipFill>
          <a:blip r:embed="rId5">
            <a:clrChange>
              <a:clrFrom>
                <a:srgbClr val="FFFFFF"/>
              </a:clrFrom>
              <a:clrTo>
                <a:srgbClr val="FFFFFF">
                  <a:alpha val="0"/>
                </a:srgbClr>
              </a:clrTo>
            </a:clrChange>
          </a:blip>
          <a:stretch>
            <a:fillRect/>
          </a:stretch>
        </p:blipFill>
        <p:spPr>
          <a:xfrm>
            <a:off x="10606088" y="144463"/>
            <a:ext cx="836612" cy="1252537"/>
          </a:xfrm>
          <a:prstGeom prst="rect">
            <a:avLst/>
          </a:prstGeom>
          <a:noFill/>
          <a:ln w="9525">
            <a:noFill/>
          </a:ln>
        </p:spPr>
      </p:pic>
      <p:sp>
        <p:nvSpPr>
          <p:cNvPr id="39" name="圆角矩形 38"/>
          <p:cNvSpPr/>
          <p:nvPr/>
        </p:nvSpPr>
        <p:spPr>
          <a:xfrm>
            <a:off x="1049338" y="1660525"/>
            <a:ext cx="1100138" cy="398463"/>
          </a:xfrm>
          <a:prstGeom prst="roundRect">
            <a:avLst/>
          </a:prstGeom>
          <a:solidFill>
            <a:srgbClr val="800000"/>
          </a:solidFill>
        </p:spPr>
        <p:txBody>
          <a:bodyPr wrap="none">
            <a:spAutoFit/>
          </a:bodyPr>
          <a:lstStyle/>
          <a:p>
            <a:pPr fontAlgn="auto"/>
            <a:r>
              <a:rPr lang="zh-CN" altLang="en-US" sz="1715" b="1" strike="noStrike" noProof="1" dirty="0" smtClean="0">
                <a:solidFill>
                  <a:schemeClr val="bg1"/>
                </a:solidFill>
                <a:latin typeface="华文隶书" panose="02010800040101010101" pitchFamily="2" charset="-122"/>
                <a:ea typeface="华文隶书" panose="02010800040101010101" pitchFamily="2" charset="-122"/>
                <a:cs typeface="+mn-cs"/>
              </a:rPr>
              <a:t>积极影响</a:t>
            </a:r>
            <a:endParaRPr lang="zh-CN" altLang="en-US" sz="1715" b="1" strike="noStrike" noProof="1" dirty="0">
              <a:solidFill>
                <a:schemeClr val="bg1"/>
              </a:solidFill>
              <a:latin typeface="华文隶书" panose="02010800040101010101" pitchFamily="2" charset="-122"/>
              <a:ea typeface="华文隶书" panose="02010800040101010101" pitchFamily="2" charset="-122"/>
            </a:endParaRPr>
          </a:p>
        </p:txBody>
      </p:sp>
      <p:pic>
        <p:nvPicPr>
          <p:cNvPr id="28690" name="图片 3"/>
          <p:cNvPicPr>
            <a:picLocks noChangeAspect="1"/>
          </p:cNvPicPr>
          <p:nvPr/>
        </p:nvPicPr>
        <p:blipFill>
          <a:blip r:embed="rId6"/>
          <a:stretch>
            <a:fillRect/>
          </a:stretch>
        </p:blipFill>
        <p:spPr>
          <a:xfrm>
            <a:off x="9699625" y="4070350"/>
            <a:ext cx="2405063" cy="223837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dissolv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dissolv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5" grpId="0" bldLvl="0" animBg="1"/>
      <p:bldP spid="36" grpId="0"/>
      <p:bldP spid="38" grpId="0"/>
      <p:bldP spid="3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30721" name="文本框 1"/>
          <p:cNvSpPr txBox="1"/>
          <p:nvPr/>
        </p:nvSpPr>
        <p:spPr>
          <a:xfrm>
            <a:off x="2233613" y="1797050"/>
            <a:ext cx="8921750" cy="3416300"/>
          </a:xfrm>
          <a:prstGeom prst="rect">
            <a:avLst/>
          </a:prstGeom>
          <a:noFill/>
          <a:ln w="9525">
            <a:noFill/>
          </a:ln>
        </p:spPr>
        <p:txBody>
          <a:bodyPr wrap="square" anchor="t">
            <a:spAutoFit/>
          </a:bodyPr>
          <a:p>
            <a:r>
              <a:rPr lang="zh-CN" altLang="en-US" sz="3600">
                <a:latin typeface="Arial" panose="020B0604020202020204" pitchFamily="34" charset="0"/>
                <a:ea typeface="微软雅黑" panose="020B0503020204020204" charset="-122"/>
              </a:rPr>
              <a:t>北宋政治</a:t>
            </a:r>
            <a:r>
              <a:rPr lang="zh-CN" altLang="en-US" sz="3600">
                <a:solidFill>
                  <a:srgbClr val="FF0000"/>
                </a:solidFill>
                <a:latin typeface="Arial" panose="020B0604020202020204" pitchFamily="34" charset="0"/>
                <a:ea typeface="微软雅黑" panose="020B0503020204020204" charset="-122"/>
              </a:rPr>
              <a:t>重文轻武</a:t>
            </a:r>
            <a:r>
              <a:rPr lang="zh-CN" altLang="en-US" sz="3600">
                <a:latin typeface="Arial" panose="020B0604020202020204" pitchFamily="34" charset="0"/>
                <a:ea typeface="微软雅黑" panose="020B0503020204020204" charset="-122"/>
              </a:rPr>
              <a:t>，造就了这个时代：</a:t>
            </a:r>
            <a:endParaRPr lang="zh-CN" altLang="en-US" sz="3600">
              <a:latin typeface="Arial" panose="020B0604020202020204" pitchFamily="34" charset="0"/>
              <a:ea typeface="微软雅黑" panose="020B0503020204020204" charset="-122"/>
            </a:endParaRPr>
          </a:p>
          <a:p>
            <a:r>
              <a:rPr lang="zh-CN" altLang="en-US" sz="3600">
                <a:solidFill>
                  <a:srgbClr val="FF0000"/>
                </a:solidFill>
                <a:latin typeface="Arial" panose="020B0604020202020204" pitchFamily="34" charset="0"/>
                <a:ea typeface="微软雅黑" panose="020B0503020204020204" charset="-122"/>
              </a:rPr>
              <a:t>贤相辈出，</a:t>
            </a:r>
            <a:r>
              <a:rPr lang="zh-CN" altLang="en-US" sz="3600">
                <a:latin typeface="Arial" panose="020B0604020202020204" pitchFamily="34" charset="0"/>
                <a:ea typeface="微软雅黑" panose="020B0503020204020204" charset="-122"/>
              </a:rPr>
              <a:t>却无力改变官场的腐败昏庸；</a:t>
            </a:r>
            <a:endParaRPr lang="zh-CN" altLang="en-US" sz="3600">
              <a:latin typeface="Arial" panose="020B0604020202020204" pitchFamily="34" charset="0"/>
              <a:ea typeface="微软雅黑" panose="020B0503020204020204" charset="-122"/>
            </a:endParaRPr>
          </a:p>
          <a:p>
            <a:r>
              <a:rPr lang="zh-CN" altLang="en-US" sz="3600">
                <a:solidFill>
                  <a:srgbClr val="FF0000"/>
                </a:solidFill>
                <a:latin typeface="Arial" panose="020B0604020202020204" pitchFamily="34" charset="0"/>
                <a:ea typeface="微软雅黑" panose="020B0503020204020204" charset="-122"/>
              </a:rPr>
              <a:t>名将咸聚</a:t>
            </a:r>
            <a:r>
              <a:rPr lang="zh-CN" altLang="en-US" sz="3600">
                <a:latin typeface="Arial" panose="020B0604020202020204" pitchFamily="34" charset="0"/>
                <a:ea typeface="微软雅黑" panose="020B0503020204020204" charset="-122"/>
              </a:rPr>
              <a:t>，却无法抵挡小国的进攻；</a:t>
            </a:r>
            <a:endParaRPr lang="zh-CN" altLang="en-US" sz="3600">
              <a:latin typeface="Arial" panose="020B0604020202020204" pitchFamily="34" charset="0"/>
              <a:ea typeface="微软雅黑" panose="020B0503020204020204" charset="-122"/>
            </a:endParaRPr>
          </a:p>
          <a:p>
            <a:r>
              <a:rPr lang="zh-CN" altLang="en-US" sz="3600">
                <a:solidFill>
                  <a:srgbClr val="FF0000"/>
                </a:solidFill>
                <a:latin typeface="Arial" panose="020B0604020202020204" pitchFamily="34" charset="0"/>
                <a:ea typeface="微软雅黑" panose="020B0503020204020204" charset="-122"/>
              </a:rPr>
              <a:t>才子云集</a:t>
            </a:r>
            <a:r>
              <a:rPr lang="zh-CN" altLang="en-US" sz="3600">
                <a:latin typeface="Arial" panose="020B0604020202020204" pitchFamily="34" charset="0"/>
                <a:ea typeface="微软雅黑" panose="020B0503020204020204" charset="-122"/>
              </a:rPr>
              <a:t>，却热衷无休无止的内耗；</a:t>
            </a:r>
            <a:endParaRPr lang="zh-CN" altLang="en-US" sz="3600">
              <a:latin typeface="Arial" panose="020B0604020202020204" pitchFamily="34" charset="0"/>
              <a:ea typeface="微软雅黑" panose="020B0503020204020204" charset="-122"/>
            </a:endParaRPr>
          </a:p>
          <a:p>
            <a:r>
              <a:rPr lang="zh-CN" altLang="en-US" sz="3600">
                <a:solidFill>
                  <a:srgbClr val="FF0000"/>
                </a:solidFill>
                <a:latin typeface="Arial" panose="020B0604020202020204" pitchFamily="34" charset="0"/>
                <a:ea typeface="微软雅黑" panose="020B0503020204020204" charset="-122"/>
              </a:rPr>
              <a:t>经济富裕</a:t>
            </a:r>
            <a:r>
              <a:rPr lang="zh-CN" altLang="en-US" sz="3600">
                <a:latin typeface="Arial" panose="020B0604020202020204" pitchFamily="34" charset="0"/>
                <a:ea typeface="微软雅黑" panose="020B0503020204020204" charset="-122"/>
              </a:rPr>
              <a:t>，却用于购买和平；</a:t>
            </a:r>
            <a:endParaRPr lang="zh-CN" altLang="en-US" sz="3600">
              <a:latin typeface="Arial" panose="020B0604020202020204" pitchFamily="34" charset="0"/>
              <a:ea typeface="微软雅黑" panose="020B0503020204020204" charset="-122"/>
            </a:endParaRPr>
          </a:p>
          <a:p>
            <a:r>
              <a:rPr lang="zh-CN" altLang="en-US" sz="3600">
                <a:solidFill>
                  <a:srgbClr val="FF0000"/>
                </a:solidFill>
                <a:latin typeface="Arial" panose="020B0604020202020204" pitchFamily="34" charset="0"/>
                <a:ea typeface="微软雅黑" panose="020B0503020204020204" charset="-122"/>
              </a:rPr>
              <a:t>文化昌盛</a:t>
            </a:r>
            <a:r>
              <a:rPr lang="zh-CN" altLang="en-US" sz="3600">
                <a:latin typeface="Arial" panose="020B0604020202020204" pitchFamily="34" charset="0"/>
                <a:ea typeface="微软雅黑" panose="020B0503020204020204" charset="-122"/>
              </a:rPr>
              <a:t>，却不能扭转颓败的国运。</a:t>
            </a:r>
            <a:endParaRPr lang="zh-CN" altLang="en-US" sz="3600">
              <a:latin typeface="Arial" panose="020B0604020202020204" pitchFamily="34" charset="0"/>
              <a:ea typeface="微软雅黑" panose="020B0503020204020204" charset="-122"/>
            </a:endParaRPr>
          </a:p>
        </p:txBody>
      </p:sp>
      <p:sp>
        <p:nvSpPr>
          <p:cNvPr id="4" name="文本框 3"/>
          <p:cNvSpPr txBox="1"/>
          <p:nvPr/>
        </p:nvSpPr>
        <p:spPr>
          <a:xfrm>
            <a:off x="284163" y="217488"/>
            <a:ext cx="2201863" cy="830263"/>
          </a:xfrm>
          <a:prstGeom prst="rect">
            <a:avLst/>
          </a:prstGeom>
          <a:solidFill>
            <a:schemeClr val="accent6">
              <a:lumMod val="60000"/>
              <a:lumOff val="40000"/>
            </a:schemeClr>
          </a:solidFill>
        </p:spPr>
        <p:txBody>
          <a:bodyPr wrap="square" rtlCol="0">
            <a:spAutoFit/>
          </a:bodyPr>
          <a:p>
            <a:pPr fontAlgn="auto"/>
            <a:r>
              <a:rPr lang="zh-CN" altLang="zh-CN" sz="4800" b="1" noProof="1">
                <a:solidFill>
                  <a:srgbClr val="002060"/>
                </a:solidFill>
                <a:latin typeface="+mn-lt"/>
                <a:ea typeface="+mn-ea"/>
                <a:cs typeface="+mn-cs"/>
              </a:rPr>
              <a:t>结束语</a:t>
            </a:r>
            <a:endParaRPr lang="zh-CN" altLang="zh-CN" sz="4800" b="1" noProof="1">
              <a:solidFill>
                <a:srgbClr val="002060"/>
              </a:solidFill>
            </a:endParaRPr>
          </a:p>
        </p:txBody>
      </p:sp>
      <p:sp>
        <p:nvSpPr>
          <p:cNvPr id="30723" name="文本框 1"/>
          <p:cNvSpPr txBox="1"/>
          <p:nvPr/>
        </p:nvSpPr>
        <p:spPr>
          <a:xfrm>
            <a:off x="2692400" y="525463"/>
            <a:ext cx="9164638" cy="584200"/>
          </a:xfrm>
          <a:prstGeom prst="rect">
            <a:avLst/>
          </a:prstGeom>
          <a:solidFill>
            <a:srgbClr val="92D050"/>
          </a:solidFill>
          <a:ln w="9525">
            <a:noFill/>
          </a:ln>
        </p:spPr>
        <p:txBody>
          <a:bodyPr wrap="none" anchor="t">
            <a:spAutoFit/>
          </a:bodyPr>
          <a:p>
            <a:r>
              <a:rPr lang="zh-CN" altLang="en-US" sz="3200" b="1">
                <a:solidFill>
                  <a:schemeClr val="bg1"/>
                </a:solidFill>
                <a:latin typeface="楷体" panose="02010609060101010101" pitchFamily="49" charset="-122"/>
                <a:ea typeface="楷体" panose="02010609060101010101" pitchFamily="49" charset="-122"/>
              </a:rPr>
              <a:t>“这是一个最好的时代，这也是一个最坏的时代”</a:t>
            </a:r>
            <a:endParaRPr lang="zh-CN" altLang="en-US" sz="3200" b="1">
              <a:solidFill>
                <a:schemeClr val="bg1"/>
              </a:solidFill>
              <a:latin typeface="楷体" panose="02010609060101010101" pitchFamily="49" charset="-122"/>
              <a:ea typeface="楷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33794" name="文本框 1"/>
          <p:cNvSpPr txBox="1"/>
          <p:nvPr/>
        </p:nvSpPr>
        <p:spPr>
          <a:xfrm>
            <a:off x="1382713" y="1357630"/>
            <a:ext cx="792162" cy="3890963"/>
          </a:xfrm>
          <a:prstGeom prst="rect">
            <a:avLst/>
          </a:prstGeom>
          <a:noFill/>
          <a:ln w="9525">
            <a:noFill/>
          </a:ln>
        </p:spPr>
        <p:txBody>
          <a:bodyPr vert="eaVert">
            <a:spAutoFit/>
          </a:bodyPr>
          <a:lstStyle/>
          <a:p>
            <a:pPr lvl="0" algn="ctr" eaLnBrk="1" hangingPunct="1"/>
            <a:r>
              <a:rPr lang="zh-CN" altLang="en-US" sz="4000" b="1" dirty="0">
                <a:latin typeface="黑体" panose="02010609060101010101" pitchFamily="2" charset="-122"/>
                <a:ea typeface="黑体" panose="02010609060101010101" pitchFamily="2" charset="-122"/>
              </a:rPr>
              <a:t>北宋的政治</a:t>
            </a:r>
            <a:endParaRPr lang="zh-CN" altLang="en-US" sz="4000" b="1" dirty="0">
              <a:latin typeface="黑体" panose="02010609060101010101" pitchFamily="2" charset="-122"/>
              <a:ea typeface="黑体" panose="02010609060101010101" pitchFamily="2" charset="-122"/>
            </a:endParaRPr>
          </a:p>
        </p:txBody>
      </p:sp>
      <p:sp>
        <p:nvSpPr>
          <p:cNvPr id="33795" name=" 2050"/>
          <p:cNvSpPr/>
          <p:nvPr/>
        </p:nvSpPr>
        <p:spPr>
          <a:xfrm flipH="1">
            <a:off x="2413000" y="747713"/>
            <a:ext cx="131763" cy="4340225"/>
          </a:xfrm>
          <a:custGeom>
            <a:avLst/>
            <a:gdLst/>
            <a:ahLst/>
            <a:cxnLst>
              <a:cxn ang="0">
                <a:pos x="48206" y="633271"/>
              </a:cxn>
              <a:cxn ang="0">
                <a:pos x="35351" y="200793"/>
              </a:cxn>
              <a:cxn ang="0">
                <a:pos x="0" y="0"/>
              </a:cxn>
              <a:cxn ang="0">
                <a:pos x="67488" y="139011"/>
              </a:cxn>
              <a:cxn ang="0">
                <a:pos x="86771" y="695054"/>
              </a:cxn>
              <a:cxn ang="0">
                <a:pos x="86771" y="1590901"/>
              </a:cxn>
              <a:cxn ang="0">
                <a:pos x="96412" y="1977042"/>
              </a:cxn>
              <a:cxn ang="0">
                <a:pos x="131763" y="2177835"/>
              </a:cxn>
              <a:cxn ang="0">
                <a:pos x="96412" y="2363183"/>
              </a:cxn>
              <a:cxn ang="0">
                <a:pos x="86771" y="2764770"/>
              </a:cxn>
              <a:cxn ang="0">
                <a:pos x="86771" y="3583389"/>
              </a:cxn>
              <a:cxn ang="0">
                <a:pos x="80343" y="4046758"/>
              </a:cxn>
              <a:cxn ang="0">
                <a:pos x="51420" y="4278442"/>
              </a:cxn>
              <a:cxn ang="0">
                <a:pos x="0" y="4340225"/>
              </a:cxn>
              <a:cxn ang="0">
                <a:pos x="35351" y="4139432"/>
              </a:cxn>
              <a:cxn ang="0">
                <a:pos x="48206" y="3706954"/>
              </a:cxn>
              <a:cxn ang="0">
                <a:pos x="48206" y="2872889"/>
              </a:cxn>
              <a:cxn ang="0">
                <a:pos x="54633" y="2394074"/>
              </a:cxn>
              <a:cxn ang="0">
                <a:pos x="93198" y="2177835"/>
              </a:cxn>
              <a:cxn ang="0">
                <a:pos x="54633" y="1961596"/>
              </a:cxn>
              <a:cxn ang="0">
                <a:pos x="48206" y="1513673"/>
              </a:cxn>
              <a:cxn ang="0">
                <a:pos x="48206" y="633271"/>
              </a:cxn>
            </a:cxnLst>
            <a:rect l="0" t="0" r="0" b="0"/>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3796" name="文本框 2"/>
          <p:cNvSpPr txBox="1"/>
          <p:nvPr/>
        </p:nvSpPr>
        <p:spPr>
          <a:xfrm>
            <a:off x="2861945" y="525463"/>
            <a:ext cx="2052638" cy="4831080"/>
          </a:xfrm>
          <a:prstGeom prst="rect">
            <a:avLst/>
          </a:prstGeom>
          <a:noFill/>
          <a:ln w="9525">
            <a:noFill/>
          </a:ln>
        </p:spPr>
        <p:txBody>
          <a:bodyPr>
            <a:spAutoFit/>
          </a:bodyPr>
          <a:lstStyle/>
          <a:p>
            <a:pPr lvl="0" eaLnBrk="1" hangingPunct="1"/>
            <a:r>
              <a:rPr lang="zh-CN" altLang="en-US" sz="2800" b="1" dirty="0">
                <a:latin typeface="Arial" panose="020B0604020202020204" pitchFamily="34" charset="0"/>
                <a:ea typeface="宋体" panose="02010600030101010101" pitchFamily="2" charset="-122"/>
              </a:rPr>
              <a:t>北宋的建立</a:t>
            </a:r>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r>
              <a:rPr lang="zh-CN" altLang="en-US" sz="2800" b="1" dirty="0">
                <a:latin typeface="Arial" panose="020B0604020202020204" pitchFamily="34" charset="0"/>
                <a:ea typeface="宋体" panose="02010600030101010101" pitchFamily="2" charset="-122"/>
              </a:rPr>
              <a:t>宋太祖加强中央集权</a:t>
            </a:r>
            <a:endParaRPr lang="zh-CN" altLang="en-US" sz="2800" b="1" dirty="0">
              <a:latin typeface="Arial" panose="020B0604020202020204" pitchFamily="34" charset="0"/>
              <a:ea typeface="宋体" panose="02010600030101010101" pitchFamily="2" charset="-122"/>
            </a:endParaRPr>
          </a:p>
          <a:p>
            <a:pPr lvl="0" eaLnBrk="1" hangingPunct="1"/>
            <a:r>
              <a:rPr lang="zh-CN" altLang="en-US" sz="2800" b="1" dirty="0">
                <a:solidFill>
                  <a:srgbClr val="FF0000"/>
                </a:solidFill>
                <a:latin typeface="Arial" panose="020B0604020202020204" pitchFamily="34" charset="0"/>
                <a:ea typeface="宋体" panose="02010600030101010101" pitchFamily="2" charset="-122"/>
              </a:rPr>
              <a:t>（重点）</a:t>
            </a:r>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r>
              <a:rPr lang="zh-CN" altLang="en-US" sz="2800" b="1" dirty="0">
                <a:latin typeface="Arial" panose="020B0604020202020204" pitchFamily="34" charset="0"/>
                <a:ea typeface="宋体" panose="02010600030101010101" pitchFamily="2" charset="-122"/>
              </a:rPr>
              <a:t>重文轻武</a:t>
            </a:r>
            <a:endParaRPr lang="zh-CN" altLang="en-US" sz="2800" b="1" dirty="0">
              <a:latin typeface="Arial" panose="020B0604020202020204" pitchFamily="34" charset="0"/>
              <a:ea typeface="宋体" panose="02010600030101010101" pitchFamily="2" charset="-122"/>
            </a:endParaRPr>
          </a:p>
        </p:txBody>
      </p:sp>
      <p:sp>
        <p:nvSpPr>
          <p:cNvPr id="33797" name=" 2050"/>
          <p:cNvSpPr/>
          <p:nvPr/>
        </p:nvSpPr>
        <p:spPr>
          <a:xfrm flipH="1">
            <a:off x="5122863" y="1015365"/>
            <a:ext cx="130175" cy="2503488"/>
          </a:xfrm>
          <a:custGeom>
            <a:avLst/>
            <a:gdLst/>
            <a:ahLst/>
            <a:cxnLst>
              <a:cxn ang="0">
                <a:pos x="47625" y="365278"/>
              </a:cxn>
              <a:cxn ang="0">
                <a:pos x="34925" y="115820"/>
              </a:cxn>
              <a:cxn ang="0">
                <a:pos x="0" y="0"/>
              </a:cxn>
              <a:cxn ang="0">
                <a:pos x="66675" y="80183"/>
              </a:cxn>
              <a:cxn ang="0">
                <a:pos x="85725" y="400914"/>
              </a:cxn>
              <a:cxn ang="0">
                <a:pos x="85725" y="917649"/>
              </a:cxn>
              <a:cxn ang="0">
                <a:pos x="95250" y="1140379"/>
              </a:cxn>
              <a:cxn ang="0">
                <a:pos x="130175" y="1256199"/>
              </a:cxn>
              <a:cxn ang="0">
                <a:pos x="95250" y="1363109"/>
              </a:cxn>
              <a:cxn ang="0">
                <a:pos x="85725" y="1594749"/>
              </a:cxn>
              <a:cxn ang="0">
                <a:pos x="85725" y="2066937"/>
              </a:cxn>
              <a:cxn ang="0">
                <a:pos x="79375" y="2334213"/>
              </a:cxn>
              <a:cxn ang="0">
                <a:pos x="50800" y="2467851"/>
              </a:cxn>
              <a:cxn ang="0">
                <a:pos x="0" y="2503488"/>
              </a:cxn>
              <a:cxn ang="0">
                <a:pos x="34925" y="2387668"/>
              </a:cxn>
              <a:cxn ang="0">
                <a:pos x="47625" y="2138210"/>
              </a:cxn>
              <a:cxn ang="0">
                <a:pos x="47625" y="1657113"/>
              </a:cxn>
              <a:cxn ang="0">
                <a:pos x="53975" y="1380928"/>
              </a:cxn>
              <a:cxn ang="0">
                <a:pos x="92075" y="1256199"/>
              </a:cxn>
              <a:cxn ang="0">
                <a:pos x="53975" y="1131470"/>
              </a:cxn>
              <a:cxn ang="0">
                <a:pos x="47625" y="873103"/>
              </a:cxn>
              <a:cxn ang="0">
                <a:pos x="47625" y="365278"/>
              </a:cxn>
            </a:cxnLst>
            <a:rect l="0" t="0" r="0" b="0"/>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3798" name="文本框 4"/>
          <p:cNvSpPr txBox="1"/>
          <p:nvPr/>
        </p:nvSpPr>
        <p:spPr>
          <a:xfrm>
            <a:off x="5360035" y="748030"/>
            <a:ext cx="4681538" cy="3078163"/>
          </a:xfrm>
          <a:prstGeom prst="rect">
            <a:avLst/>
          </a:prstGeom>
          <a:noFill/>
          <a:ln w="9525">
            <a:noFill/>
          </a:ln>
        </p:spPr>
        <p:txBody>
          <a:bodyPr>
            <a:spAutoFit/>
          </a:bodyPr>
          <a:lstStyle/>
          <a:p>
            <a:pPr lvl="0" eaLnBrk="1" hangingPunct="1"/>
            <a:r>
              <a:rPr lang="zh-CN" altLang="en-US" sz="2800" b="1" dirty="0">
                <a:latin typeface="Arial" panose="020B0604020202020204" pitchFamily="34" charset="0"/>
                <a:ea typeface="宋体" panose="02010600030101010101" pitchFamily="2" charset="-122"/>
              </a:rPr>
              <a:t>收回兵权</a:t>
            </a:r>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r>
              <a:rPr lang="zh-CN" altLang="en-US" sz="2800" b="1" dirty="0">
                <a:latin typeface="Arial" panose="020B0604020202020204" pitchFamily="34" charset="0"/>
                <a:ea typeface="宋体" panose="02010600030101010101" pitchFamily="2" charset="-122"/>
              </a:rPr>
              <a:t>中央：分化相权</a:t>
            </a:r>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r>
              <a:rPr lang="zh-CN" altLang="en-US" sz="2800" b="1" dirty="0">
                <a:latin typeface="Arial" panose="020B0604020202020204" pitchFamily="34" charset="0"/>
                <a:ea typeface="宋体" panose="02010600030101010101" pitchFamily="2" charset="-122"/>
              </a:rPr>
              <a:t>地方上：控制行政权、财权</a:t>
            </a:r>
            <a:endParaRPr lang="zh-CN" altLang="en-US" sz="2800" b="1" dirty="0">
              <a:latin typeface="Arial" panose="020B0604020202020204" pitchFamily="34" charset="0"/>
              <a:ea typeface="宋体" panose="02010600030101010101" pitchFamily="2" charset="-122"/>
            </a:endParaRPr>
          </a:p>
        </p:txBody>
      </p:sp>
      <p:sp>
        <p:nvSpPr>
          <p:cNvPr id="33799" name=" 2050"/>
          <p:cNvSpPr/>
          <p:nvPr/>
        </p:nvSpPr>
        <p:spPr>
          <a:xfrm flipH="1">
            <a:off x="4784725" y="4230688"/>
            <a:ext cx="130175" cy="1747837"/>
          </a:xfrm>
          <a:custGeom>
            <a:avLst/>
            <a:gdLst/>
            <a:ahLst/>
            <a:cxnLst>
              <a:cxn ang="0">
                <a:pos x="47625" y="255022"/>
              </a:cxn>
              <a:cxn ang="0">
                <a:pos x="34925" y="80861"/>
              </a:cxn>
              <a:cxn ang="0">
                <a:pos x="0" y="0"/>
              </a:cxn>
              <a:cxn ang="0">
                <a:pos x="66675" y="55981"/>
              </a:cxn>
              <a:cxn ang="0">
                <a:pos x="85725" y="279903"/>
              </a:cxn>
              <a:cxn ang="0">
                <a:pos x="85725" y="640666"/>
              </a:cxn>
              <a:cxn ang="0">
                <a:pos x="95250" y="796168"/>
              </a:cxn>
              <a:cxn ang="0">
                <a:pos x="130175" y="877029"/>
              </a:cxn>
              <a:cxn ang="0">
                <a:pos x="95250" y="951669"/>
              </a:cxn>
              <a:cxn ang="0">
                <a:pos x="85725" y="1113391"/>
              </a:cxn>
              <a:cxn ang="0">
                <a:pos x="85725" y="1443054"/>
              </a:cxn>
              <a:cxn ang="0">
                <a:pos x="79375" y="1629656"/>
              </a:cxn>
              <a:cxn ang="0">
                <a:pos x="50800" y="1722957"/>
              </a:cxn>
              <a:cxn ang="0">
                <a:pos x="0" y="1747837"/>
              </a:cxn>
              <a:cxn ang="0">
                <a:pos x="34925" y="1666976"/>
              </a:cxn>
              <a:cxn ang="0">
                <a:pos x="47625" y="1492815"/>
              </a:cxn>
              <a:cxn ang="0">
                <a:pos x="47625" y="1156931"/>
              </a:cxn>
              <a:cxn ang="0">
                <a:pos x="53975" y="964109"/>
              </a:cxn>
              <a:cxn ang="0">
                <a:pos x="92075" y="877029"/>
              </a:cxn>
              <a:cxn ang="0">
                <a:pos x="53975" y="789948"/>
              </a:cxn>
              <a:cxn ang="0">
                <a:pos x="47625" y="609566"/>
              </a:cxn>
              <a:cxn ang="0">
                <a:pos x="47625" y="255022"/>
              </a:cxn>
            </a:cxnLst>
            <a:rect l="0" t="0" r="0" b="0"/>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3800" name="文本框 6"/>
          <p:cNvSpPr txBox="1"/>
          <p:nvPr/>
        </p:nvSpPr>
        <p:spPr>
          <a:xfrm>
            <a:off x="5122863" y="4144963"/>
            <a:ext cx="4157662" cy="1814830"/>
          </a:xfrm>
          <a:prstGeom prst="rect">
            <a:avLst/>
          </a:prstGeom>
          <a:noFill/>
          <a:ln w="9525">
            <a:noFill/>
          </a:ln>
        </p:spPr>
        <p:txBody>
          <a:bodyPr>
            <a:spAutoFit/>
          </a:bodyPr>
          <a:lstStyle/>
          <a:p>
            <a:pPr lvl="0" eaLnBrk="1" hangingPunct="1"/>
            <a:r>
              <a:rPr lang="zh-CN" altLang="en-US" sz="2800" b="1" dirty="0">
                <a:latin typeface="Arial" panose="020B0604020202020204" pitchFamily="34" charset="0"/>
                <a:ea typeface="宋体" panose="02010600030101010101" pitchFamily="2" charset="-122"/>
              </a:rPr>
              <a:t>重用文官</a:t>
            </a:r>
            <a:endParaRPr lang="zh-CN" altLang="en-US" sz="2800" b="1" dirty="0">
              <a:latin typeface="Arial" panose="020B0604020202020204" pitchFamily="34" charset="0"/>
              <a:ea typeface="宋体" panose="02010600030101010101" pitchFamily="2" charset="-122"/>
            </a:endParaRPr>
          </a:p>
          <a:p>
            <a:pPr lvl="0" eaLnBrk="1" hangingPunct="1"/>
            <a:endParaRPr lang="zh-CN" altLang="en-US" sz="2800" b="1" dirty="0">
              <a:latin typeface="Arial" panose="020B0604020202020204" pitchFamily="34" charset="0"/>
              <a:ea typeface="宋体" panose="02010600030101010101" pitchFamily="2" charset="-122"/>
            </a:endParaRPr>
          </a:p>
          <a:p>
            <a:pPr lvl="0" eaLnBrk="1" hangingPunct="1"/>
            <a:r>
              <a:rPr lang="zh-CN" altLang="en-US" sz="2800" b="1">
                <a:solidFill>
                  <a:schemeClr val="tx1"/>
                </a:solidFill>
                <a:latin typeface="Times New Roman" panose="02020603050405020304" pitchFamily="18" charset="0"/>
                <a:ea typeface="宋体" panose="02010600030101010101" pitchFamily="2" charset="-122"/>
                <a:sym typeface="+mn-ea"/>
              </a:rPr>
              <a:t>注重发展文教事业，改革和发展科举制</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2" name="文本框 1"/>
          <p:cNvSpPr txBox="1"/>
          <p:nvPr/>
        </p:nvSpPr>
        <p:spPr>
          <a:xfrm>
            <a:off x="33655" y="9525"/>
            <a:ext cx="1896745" cy="19380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6000" b="1" noProof="0" dirty="0">
                <a:ln>
                  <a:noFill/>
                </a:ln>
                <a:solidFill>
                  <a:srgbClr val="000000"/>
                </a:solidFill>
                <a:effectLst/>
                <a:uLnTx/>
                <a:uFillTx/>
                <a:latin typeface="隶书" pitchFamily="49" charset="-122"/>
                <a:ea typeface="隶书" pitchFamily="49" charset="-122"/>
                <a:cs typeface="+mn-ea"/>
              </a:rPr>
              <a:t>课堂小结</a:t>
            </a:r>
            <a:endParaRPr lang="zh-CN" altLang="en-US" sz="6000" b="1" noProof="0" dirty="0">
              <a:ln>
                <a:noFill/>
              </a:ln>
              <a:solidFill>
                <a:srgbClr val="000000"/>
              </a:solidFill>
              <a:effectLst/>
              <a:uLnTx/>
              <a:uFillTx/>
              <a:latin typeface="隶书" pitchFamily="49" charset="-122"/>
              <a:ea typeface="隶书" pitchFamily="49" charset="-122"/>
              <a:cs typeface="+mn-ea"/>
            </a:endParaRPr>
          </a:p>
        </p:txBody>
      </p:sp>
    </p:spTree>
  </p:cSld>
  <p:clrMapOvr>
    <a:masterClrMapping/>
  </p:clrMapOvr>
  <p:transition spd="slow" advClick="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5" y="0"/>
            <a:ext cx="12191365" cy="6858635"/>
          </a:xfrm>
          <a:prstGeom prst="rect">
            <a:avLst/>
          </a:prstGeom>
        </p:spPr>
      </p:pic>
      <p:sp>
        <p:nvSpPr>
          <p:cNvPr id="81921" name="文本框 4103"/>
          <p:cNvSpPr txBox="1"/>
          <p:nvPr/>
        </p:nvSpPr>
        <p:spPr>
          <a:xfrm>
            <a:off x="2139950" y="297180"/>
            <a:ext cx="1854200" cy="586105"/>
          </a:xfrm>
          <a:prstGeom prst="rect">
            <a:avLst/>
          </a:prstGeom>
        </p:spPr>
        <p:style>
          <a:lnRef idx="1">
            <a:schemeClr val="accent4"/>
          </a:lnRef>
          <a:fillRef idx="2">
            <a:schemeClr val="accent4"/>
          </a:fillRef>
          <a:effectRef idx="1">
            <a:schemeClr val="accent4"/>
          </a:effectRef>
          <a:fontRef idx="minor">
            <a:schemeClr val="dk1"/>
          </a:fontRef>
        </p:style>
        <p:txBody>
          <a:bodyPr wrap="square" lIns="90170" tIns="46990" rIns="90170" bIns="46990" anchor="t">
            <a:spAutoFit/>
          </a:bodyPr>
          <a:p>
            <a:r>
              <a:rPr lang="zh-CN" altLang="en-US" sz="3200" b="1" dirty="0">
                <a:solidFill>
                  <a:srgbClr val="006666"/>
                </a:solidFill>
                <a:latin typeface="Arial" panose="020B0604020202020204" pitchFamily="34" charset="0"/>
                <a:ea typeface="方正姚体" pitchFamily="2" charset="-122"/>
              </a:rPr>
              <a:t>当堂</a:t>
            </a:r>
            <a:r>
              <a:rPr lang="zh-CN" altLang="zh-CN" sz="3200" b="1" dirty="0">
                <a:solidFill>
                  <a:srgbClr val="006666"/>
                </a:solidFill>
                <a:latin typeface="Arial" panose="020B0604020202020204" pitchFamily="34" charset="0"/>
                <a:ea typeface="方正姚体" pitchFamily="2" charset="-122"/>
              </a:rPr>
              <a:t>训练</a:t>
            </a:r>
            <a:endParaRPr lang="zh-CN" altLang="zh-CN" sz="3200" b="1" dirty="0">
              <a:solidFill>
                <a:srgbClr val="006666"/>
              </a:solidFill>
              <a:latin typeface="Arial" panose="020B0604020202020204" pitchFamily="34" charset="0"/>
              <a:ea typeface="方正姚体" pitchFamily="2" charset="-122"/>
            </a:endParaRPr>
          </a:p>
        </p:txBody>
      </p:sp>
      <p:sp>
        <p:nvSpPr>
          <p:cNvPr id="81922" name="文本框 99"/>
          <p:cNvSpPr txBox="1"/>
          <p:nvPr/>
        </p:nvSpPr>
        <p:spPr>
          <a:xfrm>
            <a:off x="2279650" y="1098550"/>
            <a:ext cx="7356475" cy="2061210"/>
          </a:xfrm>
          <a:prstGeom prst="rect">
            <a:avLst/>
          </a:prstGeom>
          <a:noFill/>
          <a:ln w="9525">
            <a:noFill/>
          </a:ln>
        </p:spPr>
        <p:txBody>
          <a:bodyPr anchor="t">
            <a:spAutoFit/>
          </a:bodyPr>
          <a:p>
            <a:r>
              <a:rPr lang="en-US" altLang="zh-CN" sz="3200" b="1" dirty="0">
                <a:latin typeface="宋体" panose="02010600030101010101" pitchFamily="2" charset="-122"/>
                <a:ea typeface="宋体" panose="02010600030101010101" pitchFamily="2" charset="-122"/>
              </a:rPr>
              <a:t>1.“</a:t>
            </a:r>
            <a:r>
              <a:rPr lang="zh-CN" altLang="en-US" sz="3200" b="1" dirty="0">
                <a:latin typeface="宋体" panose="02010600030101010101" pitchFamily="2" charset="-122"/>
                <a:ea typeface="宋体" panose="02010600030101010101" pitchFamily="2" charset="-122"/>
              </a:rPr>
              <a:t>陈桥兵变”讲的是下列哪一个人的历史故事  （    ）       </a:t>
            </a:r>
            <a:endParaRPr lang="zh-CN" altLang="en-US" sz="3200" b="1" dirty="0">
              <a:latin typeface="宋体" panose="02010600030101010101" pitchFamily="2" charset="-122"/>
              <a:ea typeface="宋体" panose="02010600030101010101" pitchFamily="2" charset="-122"/>
            </a:endParaRPr>
          </a:p>
          <a:p>
            <a:r>
              <a:rPr lang="en-US" altLang="zh-CN" sz="3200" b="1" dirty="0">
                <a:latin typeface="宋体" panose="02010600030101010101" pitchFamily="2" charset="-122"/>
                <a:ea typeface="宋体" panose="02010600030101010101" pitchFamily="2" charset="-122"/>
              </a:rPr>
              <a:t>A</a:t>
            </a:r>
            <a:r>
              <a:rPr lang="zh-CN" altLang="en-US" sz="3200" b="1" dirty="0">
                <a:latin typeface="宋体" panose="02010600030101010101" pitchFamily="2" charset="-122"/>
                <a:ea typeface="宋体" panose="02010600030101010101" pitchFamily="2" charset="-122"/>
              </a:rPr>
              <a:t>．宋太祖      </a:t>
            </a:r>
            <a:r>
              <a:rPr lang="en-US" altLang="zh-CN" sz="3200" b="1" dirty="0">
                <a:latin typeface="宋体" panose="02010600030101010101" pitchFamily="2" charset="-122"/>
                <a:ea typeface="宋体" panose="02010600030101010101" pitchFamily="2" charset="-122"/>
              </a:rPr>
              <a:t>B</a:t>
            </a:r>
            <a:r>
              <a:rPr lang="zh-CN" altLang="en-US" sz="3200" b="1" dirty="0">
                <a:latin typeface="宋体" panose="02010600030101010101" pitchFamily="2" charset="-122"/>
                <a:ea typeface="宋体" panose="02010600030101010101" pitchFamily="2" charset="-122"/>
              </a:rPr>
              <a:t>．宋太宗</a:t>
            </a:r>
            <a:endParaRPr lang="zh-CN" altLang="en-US" sz="3200" b="1" dirty="0">
              <a:latin typeface="宋体" panose="02010600030101010101" pitchFamily="2" charset="-122"/>
              <a:ea typeface="宋体" panose="02010600030101010101" pitchFamily="2" charset="-122"/>
            </a:endParaRPr>
          </a:p>
          <a:p>
            <a:r>
              <a:rPr lang="en-US" altLang="zh-CN" sz="3200" b="1" dirty="0">
                <a:latin typeface="宋体" panose="02010600030101010101" pitchFamily="2" charset="-122"/>
                <a:ea typeface="宋体" panose="02010600030101010101" pitchFamily="2" charset="-122"/>
              </a:rPr>
              <a:t>C</a:t>
            </a:r>
            <a:r>
              <a:rPr lang="zh-CN" altLang="en-US" sz="3200" b="1" dirty="0">
                <a:latin typeface="宋体" panose="02010600030101010101" pitchFamily="2" charset="-122"/>
                <a:ea typeface="宋体" panose="02010600030101010101" pitchFamily="2" charset="-122"/>
              </a:rPr>
              <a:t>．宋真宗      </a:t>
            </a:r>
            <a:r>
              <a:rPr lang="en-US" altLang="zh-CN" sz="3200" b="1" dirty="0">
                <a:latin typeface="宋体" panose="02010600030101010101" pitchFamily="2" charset="-122"/>
                <a:ea typeface="宋体" panose="02010600030101010101" pitchFamily="2" charset="-122"/>
              </a:rPr>
              <a:t>D</a:t>
            </a:r>
            <a:r>
              <a:rPr lang="zh-CN" altLang="en-US" sz="3200" b="1" dirty="0">
                <a:latin typeface="宋体" panose="02010600030101010101" pitchFamily="2" charset="-122"/>
                <a:ea typeface="宋体" panose="02010600030101010101" pitchFamily="2" charset="-122"/>
              </a:rPr>
              <a:t>．宋神宗</a:t>
            </a:r>
            <a:endParaRPr lang="zh-CN" altLang="en-US" sz="3200" b="1" dirty="0">
              <a:latin typeface="宋体" panose="02010600030101010101" pitchFamily="2" charset="-122"/>
              <a:ea typeface="宋体" panose="02010600030101010101" pitchFamily="2" charset="-122"/>
            </a:endParaRPr>
          </a:p>
        </p:txBody>
      </p:sp>
      <p:sp>
        <p:nvSpPr>
          <p:cNvPr id="81923" name="文本框 1"/>
          <p:cNvSpPr txBox="1"/>
          <p:nvPr/>
        </p:nvSpPr>
        <p:spPr>
          <a:xfrm>
            <a:off x="2279650" y="3201988"/>
            <a:ext cx="7515225" cy="2553335"/>
          </a:xfrm>
          <a:prstGeom prst="rect">
            <a:avLst/>
          </a:prstGeom>
          <a:noFill/>
          <a:ln w="9525">
            <a:noFill/>
          </a:ln>
        </p:spPr>
        <p:txBody>
          <a:bodyPr anchor="t">
            <a:spAutoFit/>
          </a:bodyPr>
          <a:p>
            <a:r>
              <a:rPr lang="en-US" altLang="zh-CN" sz="3200" b="1" dirty="0">
                <a:latin typeface="宋体" panose="02010600030101010101" pitchFamily="2" charset="-122"/>
                <a:ea typeface="宋体" panose="02010600030101010101" pitchFamily="2" charset="-122"/>
              </a:rPr>
              <a:t>2.“</a:t>
            </a:r>
            <a:r>
              <a:rPr lang="zh-CN" altLang="en-US" sz="3200" b="1" dirty="0">
                <a:latin typeface="宋体" panose="02010600030101010101" pitchFamily="2" charset="-122"/>
                <a:ea typeface="宋体" panose="02010600030101010101" pitchFamily="2" charset="-122"/>
              </a:rPr>
              <a:t>朝廷在故都时，实仰东南财赋，而吴中又为东南之根柢．语曰：‘苏湖熟，天下足’”南宋诗人陆游这段话中的“故都”是指（　　）</a:t>
            </a:r>
            <a:endParaRPr lang="zh-CN" altLang="en-US" sz="3200" b="1" dirty="0">
              <a:latin typeface="宋体" panose="02010600030101010101" pitchFamily="2" charset="-122"/>
              <a:ea typeface="宋体" panose="02010600030101010101" pitchFamily="2" charset="-122"/>
            </a:endParaRPr>
          </a:p>
          <a:p>
            <a:r>
              <a:rPr lang="en-US" altLang="zh-CN" sz="3200" b="1" dirty="0">
                <a:latin typeface="宋体" panose="02010600030101010101" pitchFamily="2" charset="-122"/>
                <a:ea typeface="宋体" panose="02010600030101010101" pitchFamily="2" charset="-122"/>
              </a:rPr>
              <a:t>A</a:t>
            </a:r>
            <a:r>
              <a:rPr lang="zh-CN" altLang="en-US" sz="3200" b="1" dirty="0">
                <a:latin typeface="宋体" panose="02010600030101010101" pitchFamily="2" charset="-122"/>
                <a:ea typeface="宋体" panose="02010600030101010101" pitchFamily="2" charset="-122"/>
              </a:rPr>
              <a:t>．长安 </a:t>
            </a:r>
            <a:r>
              <a:rPr lang="en-US" altLang="zh-CN" sz="3200" b="1" dirty="0">
                <a:latin typeface="宋体" panose="02010600030101010101" pitchFamily="2" charset="-122"/>
                <a:ea typeface="宋体" panose="02010600030101010101" pitchFamily="2" charset="-122"/>
              </a:rPr>
              <a:t>B</a:t>
            </a:r>
            <a:r>
              <a:rPr lang="zh-CN" altLang="en-US" sz="3200" b="1" dirty="0">
                <a:latin typeface="宋体" panose="02010600030101010101" pitchFamily="2" charset="-122"/>
                <a:ea typeface="宋体" panose="02010600030101010101" pitchFamily="2" charset="-122"/>
              </a:rPr>
              <a:t>．临安 </a:t>
            </a:r>
            <a:r>
              <a:rPr lang="en-US" altLang="zh-CN" sz="3200" b="1" dirty="0">
                <a:latin typeface="宋体" panose="02010600030101010101" pitchFamily="2" charset="-122"/>
                <a:ea typeface="宋体" panose="02010600030101010101" pitchFamily="2" charset="-122"/>
              </a:rPr>
              <a:t>C.</a:t>
            </a:r>
            <a:r>
              <a:rPr lang="zh-CN" altLang="en-US" sz="3200" b="1" dirty="0">
                <a:latin typeface="宋体" panose="02010600030101010101" pitchFamily="2" charset="-122"/>
                <a:ea typeface="宋体" panose="02010600030101010101" pitchFamily="2" charset="-122"/>
              </a:rPr>
              <a:t>建康 </a:t>
            </a:r>
            <a:r>
              <a:rPr lang="en-US" altLang="zh-CN" sz="3200" b="1" dirty="0">
                <a:latin typeface="宋体" panose="02010600030101010101" pitchFamily="2" charset="-122"/>
                <a:ea typeface="宋体" panose="02010600030101010101" pitchFamily="2" charset="-122"/>
              </a:rPr>
              <a:t>D</a:t>
            </a:r>
            <a:r>
              <a:rPr lang="zh-CN" altLang="en-US" sz="3200" b="1" dirty="0">
                <a:latin typeface="宋体" panose="02010600030101010101" pitchFamily="2" charset="-122"/>
                <a:ea typeface="宋体" panose="02010600030101010101" pitchFamily="2" charset="-122"/>
              </a:rPr>
              <a:t>．东京</a:t>
            </a:r>
            <a:endParaRPr lang="zh-CN" altLang="en-US" sz="3200" b="1" dirty="0">
              <a:latin typeface="宋体" panose="02010600030101010101" pitchFamily="2" charset="-122"/>
              <a:ea typeface="宋体" panose="02010600030101010101" pitchFamily="2" charset="-122"/>
            </a:endParaRPr>
          </a:p>
        </p:txBody>
      </p:sp>
      <p:sp>
        <p:nvSpPr>
          <p:cNvPr id="149507" name="Text Box 3"/>
          <p:cNvSpPr txBox="1"/>
          <p:nvPr/>
        </p:nvSpPr>
        <p:spPr>
          <a:xfrm>
            <a:off x="4823302" y="1452563"/>
            <a:ext cx="622935" cy="829945"/>
          </a:xfrm>
          <a:prstGeom prst="rect">
            <a:avLst/>
          </a:prstGeom>
          <a:noFill/>
          <a:ln w="9525">
            <a:noFill/>
          </a:ln>
        </p:spPr>
        <p:txBody>
          <a:bodyPr wrap="none" anchor="t">
            <a:spAutoFit/>
          </a:bodyPr>
          <a:p>
            <a:pPr algn="ctr"/>
            <a:r>
              <a:rPr lang="en-US" altLang="zh-CN" sz="4800" b="1" dirty="0">
                <a:solidFill>
                  <a:srgbClr val="FF0000"/>
                </a:solidFill>
                <a:latin typeface="Times New Roman" panose="02020603050405020304" pitchFamily="18" charset="0"/>
                <a:ea typeface="宋体" panose="02010600030101010101" pitchFamily="2" charset="-122"/>
              </a:rPr>
              <a:t>A</a:t>
            </a:r>
            <a:endParaRPr lang="en-US" altLang="zh-CN" sz="4800" b="1" dirty="0">
              <a:solidFill>
                <a:srgbClr val="FF0000"/>
              </a:solidFill>
              <a:latin typeface="Times New Roman" panose="02020603050405020304" pitchFamily="18" charset="0"/>
              <a:ea typeface="宋体" panose="02010600030101010101" pitchFamily="2" charset="-122"/>
            </a:endParaRPr>
          </a:p>
        </p:txBody>
      </p:sp>
      <p:sp>
        <p:nvSpPr>
          <p:cNvPr id="3" name="Text Box 3"/>
          <p:cNvSpPr txBox="1"/>
          <p:nvPr/>
        </p:nvSpPr>
        <p:spPr>
          <a:xfrm>
            <a:off x="5446396" y="4437063"/>
            <a:ext cx="622935" cy="829945"/>
          </a:xfrm>
          <a:prstGeom prst="rect">
            <a:avLst/>
          </a:prstGeom>
          <a:noFill/>
          <a:ln w="9525">
            <a:noFill/>
          </a:ln>
        </p:spPr>
        <p:txBody>
          <a:bodyPr wrap="none" anchor="t">
            <a:spAutoFit/>
          </a:bodyPr>
          <a:p>
            <a:pPr algn="ctr"/>
            <a:r>
              <a:rPr lang="en-US" altLang="zh-CN" sz="4800" b="1" dirty="0">
                <a:solidFill>
                  <a:srgbClr val="FF0000"/>
                </a:solidFill>
                <a:latin typeface="Times New Roman" panose="02020603050405020304" pitchFamily="18" charset="0"/>
                <a:ea typeface="宋体" panose="02010600030101010101" pitchFamily="2" charset="-122"/>
              </a:rPr>
              <a:t>D</a:t>
            </a:r>
            <a:endParaRPr lang="en-US" altLang="zh-CN" sz="4800" b="1"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9507"/>
                                        </p:tgtEl>
                                        <p:attrNameLst>
                                          <p:attrName>style.visibility</p:attrName>
                                        </p:attrNameLst>
                                      </p:cBhvr>
                                      <p:to>
                                        <p:strVal val="visible"/>
                                      </p:to>
                                    </p:set>
                                    <p:anim calcmode="lin" valueType="num">
                                      <p:cBhvr>
                                        <p:cTn id="7" dur="500" fill="hold"/>
                                        <p:tgtEl>
                                          <p:spTgt spid="149507"/>
                                        </p:tgtEl>
                                        <p:attrNameLst>
                                          <p:attrName>ppt_x</p:attrName>
                                        </p:attrNameLst>
                                      </p:cBhvr>
                                      <p:tavLst>
                                        <p:tav tm="0">
                                          <p:val>
                                            <p:strVal val="1+#ppt_w/2"/>
                                          </p:val>
                                        </p:tav>
                                        <p:tav tm="100000">
                                          <p:val>
                                            <p:strVal val="#ppt_x"/>
                                          </p:val>
                                        </p:tav>
                                      </p:tavLst>
                                    </p:anim>
                                    <p:anim calcmode="lin" valueType="num">
                                      <p:cBhvr>
                                        <p:cTn id="8" dur="500" fill="hold"/>
                                        <p:tgtEl>
                                          <p:spTgt spid="1495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1+#ppt_w/2"/>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82945" name="文本框 1"/>
          <p:cNvSpPr txBox="1"/>
          <p:nvPr/>
        </p:nvSpPr>
        <p:spPr>
          <a:xfrm>
            <a:off x="2489200" y="1003300"/>
            <a:ext cx="7226300" cy="4523105"/>
          </a:xfrm>
          <a:prstGeom prst="rect">
            <a:avLst/>
          </a:prstGeom>
          <a:noFill/>
          <a:ln w="9525">
            <a:noFill/>
          </a:ln>
        </p:spPr>
        <p:txBody>
          <a:bodyPr anchor="t">
            <a:spAutoFit/>
          </a:bodyPr>
          <a:p>
            <a:pPr>
              <a:lnSpc>
                <a:spcPct val="150000"/>
              </a:lnSpc>
            </a:pPr>
            <a:r>
              <a:rPr lang="en-US" altLang="zh-CN" sz="3200" b="1" dirty="0">
                <a:latin typeface="黑体" panose="02010609060101010101" pitchFamily="2" charset="-122"/>
                <a:ea typeface="黑体" panose="02010609060101010101" pitchFamily="2" charset="-122"/>
              </a:rPr>
              <a:t>3.下列与科举有关的措施</a:t>
            </a:r>
            <a:r>
              <a:rPr lang="zh-CN" altLang="en-US" sz="3200" b="1" dirty="0">
                <a:latin typeface="黑体" panose="02010609060101010101" pitchFamily="2" charset="-122"/>
                <a:ea typeface="黑体" panose="02010609060101010101" pitchFamily="2" charset="-122"/>
              </a:rPr>
              <a:t>，</a:t>
            </a:r>
            <a:r>
              <a:rPr lang="en-US" altLang="zh-CN" sz="3200" b="1" dirty="0">
                <a:latin typeface="黑体" panose="02010609060101010101" pitchFamily="2" charset="-122"/>
                <a:ea typeface="黑体" panose="02010609060101010101" pitchFamily="2" charset="-122"/>
              </a:rPr>
              <a:t>出现在宋朝</a:t>
            </a:r>
            <a:endParaRPr lang="en-US" altLang="zh-CN" sz="3200" b="1" dirty="0">
              <a:latin typeface="黑体" panose="02010609060101010101" pitchFamily="2" charset="-122"/>
              <a:ea typeface="黑体" panose="02010609060101010101" pitchFamily="2" charset="-122"/>
            </a:endParaRPr>
          </a:p>
          <a:p>
            <a:pPr>
              <a:lnSpc>
                <a:spcPct val="150000"/>
              </a:lnSpc>
            </a:pPr>
            <a:r>
              <a:rPr lang="en-US" altLang="zh-CN" sz="3200" b="1" dirty="0">
                <a:latin typeface="黑体" panose="02010609060101010101" pitchFamily="2" charset="-122"/>
                <a:ea typeface="黑体" panose="02010609060101010101" pitchFamily="2" charset="-122"/>
              </a:rPr>
              <a:t>  的是（     ）</a:t>
            </a:r>
            <a:endParaRPr lang="en-US" altLang="zh-CN" sz="3200" b="1" dirty="0">
              <a:latin typeface="黑体" panose="02010609060101010101" pitchFamily="2" charset="-122"/>
              <a:ea typeface="黑体" panose="02010609060101010101" pitchFamily="2" charset="-122"/>
            </a:endParaRPr>
          </a:p>
          <a:p>
            <a:pPr>
              <a:lnSpc>
                <a:spcPct val="150000"/>
              </a:lnSpc>
            </a:pPr>
            <a:r>
              <a:rPr lang="en-US" altLang="zh-CN" sz="3200" b="1" dirty="0">
                <a:latin typeface="黑体" panose="02010609060101010101" pitchFamily="2" charset="-122"/>
                <a:ea typeface="黑体" panose="02010609060101010101" pitchFamily="2" charset="-122"/>
              </a:rPr>
              <a:t>  A.创立考试办法选拔官员</a:t>
            </a:r>
            <a:endParaRPr lang="en-US" altLang="zh-CN" sz="3200" b="1" dirty="0">
              <a:latin typeface="黑体" panose="02010609060101010101" pitchFamily="2" charset="-122"/>
              <a:ea typeface="黑体" panose="02010609060101010101" pitchFamily="2" charset="-122"/>
            </a:endParaRPr>
          </a:p>
          <a:p>
            <a:pPr>
              <a:lnSpc>
                <a:spcPct val="150000"/>
              </a:lnSpc>
            </a:pPr>
            <a:r>
              <a:rPr lang="en-US" altLang="zh-CN" sz="3200" b="1" dirty="0">
                <a:latin typeface="黑体" panose="02010609060101010101" pitchFamily="2" charset="-122"/>
                <a:ea typeface="黑体" panose="02010609060101010101" pitchFamily="2" charset="-122"/>
              </a:rPr>
              <a:t>  </a:t>
            </a:r>
            <a:r>
              <a:rPr lang="en-US" altLang="zh-CN" sz="3200" b="1" dirty="0">
                <a:latin typeface="黑体" panose="02010609060101010101" pitchFamily="2" charset="-122"/>
                <a:ea typeface="黑体" panose="02010609060101010101" pitchFamily="2" charset="-122"/>
                <a:sym typeface="宋体" panose="02010600030101010101" pitchFamily="2" charset="-122"/>
              </a:rPr>
              <a:t>B.开创进士科</a:t>
            </a:r>
            <a:endParaRPr lang="en-US" altLang="zh-CN" sz="3200" b="1" dirty="0">
              <a:latin typeface="黑体" panose="02010609060101010101" pitchFamily="2" charset="-122"/>
              <a:ea typeface="黑体" panose="02010609060101010101" pitchFamily="2" charset="-122"/>
            </a:endParaRPr>
          </a:p>
          <a:p>
            <a:pPr>
              <a:lnSpc>
                <a:spcPct val="150000"/>
              </a:lnSpc>
            </a:pPr>
            <a:r>
              <a:rPr lang="en-US" altLang="zh-CN" sz="3200" b="1" dirty="0">
                <a:latin typeface="黑体" panose="02010609060101010101" pitchFamily="2" charset="-122"/>
                <a:ea typeface="黑体" panose="02010609060101010101" pitchFamily="2" charset="-122"/>
              </a:rPr>
              <a:t>  C.增加科举取士名额，提高进士地位</a:t>
            </a:r>
            <a:endParaRPr lang="en-US" altLang="zh-CN" sz="3200" b="1" dirty="0">
              <a:latin typeface="黑体" panose="02010609060101010101" pitchFamily="2" charset="-122"/>
              <a:ea typeface="黑体" panose="02010609060101010101" pitchFamily="2" charset="-122"/>
            </a:endParaRPr>
          </a:p>
          <a:p>
            <a:pPr>
              <a:lnSpc>
                <a:spcPct val="150000"/>
              </a:lnSpc>
            </a:pPr>
            <a:r>
              <a:rPr lang="en-US" altLang="zh-CN" sz="3200" b="1" dirty="0">
                <a:latin typeface="黑体" panose="02010609060101010101" pitchFamily="2" charset="-122"/>
                <a:ea typeface="黑体" panose="02010609060101010101" pitchFamily="2" charset="-122"/>
              </a:rPr>
              <a:t>  D.增加科举考试科目</a:t>
            </a:r>
            <a:endParaRPr lang="en-US" altLang="zh-CN" sz="3200" b="1" dirty="0">
              <a:latin typeface="黑体" panose="02010609060101010101" pitchFamily="2" charset="-122"/>
              <a:ea typeface="黑体" panose="02010609060101010101" pitchFamily="2" charset="-122"/>
            </a:endParaRPr>
          </a:p>
        </p:txBody>
      </p:sp>
      <p:sp>
        <p:nvSpPr>
          <p:cNvPr id="5" name="Rectangle 13"/>
          <p:cNvSpPr/>
          <p:nvPr/>
        </p:nvSpPr>
        <p:spPr>
          <a:xfrm>
            <a:off x="4210368" y="1683862"/>
            <a:ext cx="710565" cy="1107440"/>
          </a:xfrm>
          <a:prstGeom prst="rect">
            <a:avLst/>
          </a:prstGeom>
          <a:noFill/>
          <a:ln w="9525">
            <a:noFill/>
          </a:ln>
        </p:spPr>
        <p:txBody>
          <a:bodyPr wrap="none" lIns="0" tIns="0" rIns="0" bIns="0" anchor="ctr" anchorCtr="1">
            <a:spAutoFit/>
          </a:bodyPr>
          <a:p>
            <a:pPr algn="ctr"/>
            <a:r>
              <a:rPr lang="en-US" altLang="zh-CN" sz="7200" dirty="0">
                <a:solidFill>
                  <a:srgbClr val="FF0000"/>
                </a:solidFill>
                <a:latin typeface="华文隶书" panose="02010800040101010101" pitchFamily="2" charset="-122"/>
                <a:ea typeface="华文隶书" panose="02010800040101010101" pitchFamily="2" charset="-122"/>
              </a:rPr>
              <a:t> </a:t>
            </a:r>
            <a:r>
              <a:rPr lang="en-US" altLang="zh-CN" sz="4800" b="1" dirty="0">
                <a:solidFill>
                  <a:srgbClr val="FF0000"/>
                </a:solidFill>
                <a:latin typeface="Times New Roman" panose="02020603050405020304" pitchFamily="18" charset="0"/>
                <a:ea typeface="宋体" panose="02010600030101010101" pitchFamily="2" charset="-122"/>
              </a:rPr>
              <a:t>C</a:t>
            </a:r>
            <a:endParaRPr lang="en-US" altLang="zh-CN" sz="4800" b="1"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83969" name="矩形 3"/>
          <p:cNvSpPr/>
          <p:nvPr/>
        </p:nvSpPr>
        <p:spPr>
          <a:xfrm>
            <a:off x="1703388" y="41275"/>
            <a:ext cx="8640762" cy="6000750"/>
          </a:xfrm>
          <a:prstGeom prst="rect">
            <a:avLst/>
          </a:prstGeom>
          <a:noFill/>
          <a:ln w="9525">
            <a:noFill/>
          </a:ln>
        </p:spPr>
        <p:txBody>
          <a:bodyPr anchor="t">
            <a:spAutoFit/>
          </a:bodyPr>
          <a:p>
            <a:r>
              <a:rPr lang="en-US" altLang="zh-CN" sz="3200" b="1" dirty="0">
                <a:solidFill>
                  <a:srgbClr val="000000"/>
                </a:solidFill>
                <a:latin typeface="黑体" panose="02010609060101010101" pitchFamily="2" charset="-122"/>
                <a:ea typeface="黑体" panose="02010609060101010101" pitchFamily="2" charset="-122"/>
              </a:rPr>
              <a:t>4</a:t>
            </a:r>
            <a:r>
              <a:rPr lang="zh-CN" altLang="en-US" sz="3200" b="1" dirty="0">
                <a:solidFill>
                  <a:srgbClr val="000000"/>
                </a:solidFill>
                <a:latin typeface="黑体" panose="02010609060101010101" pitchFamily="2" charset="-122"/>
                <a:ea typeface="黑体" panose="02010609060101010101" pitchFamily="2" charset="-122"/>
              </a:rPr>
              <a:t>、</a:t>
            </a:r>
            <a:r>
              <a:rPr lang="zh-CN" altLang="zh-CN" sz="3200" b="1" dirty="0">
                <a:solidFill>
                  <a:srgbClr val="000000"/>
                </a:solidFill>
                <a:latin typeface="黑体" panose="02010609060101010101" pitchFamily="2" charset="-122"/>
                <a:ea typeface="黑体" panose="02010609060101010101" pitchFamily="2" charset="-122"/>
              </a:rPr>
              <a:t>阅读材料，回答问题</a:t>
            </a:r>
            <a:r>
              <a:rPr lang="en-US" altLang="zh-CN" sz="3200" b="1" dirty="0">
                <a:solidFill>
                  <a:srgbClr val="000000"/>
                </a:solidFill>
                <a:latin typeface="黑体" panose="02010609060101010101" pitchFamily="2" charset="-122"/>
                <a:ea typeface="黑体" panose="02010609060101010101" pitchFamily="2" charset="-122"/>
              </a:rPr>
              <a:t> </a:t>
            </a:r>
            <a:endParaRPr lang="en-US" altLang="zh-CN" sz="3200" b="1" dirty="0">
              <a:solidFill>
                <a:srgbClr val="000000"/>
              </a:solidFill>
              <a:latin typeface="黑体" panose="02010609060101010101" pitchFamily="2" charset="-122"/>
              <a:ea typeface="黑体" panose="02010609060101010101" pitchFamily="2" charset="-122"/>
            </a:endParaRPr>
          </a:p>
          <a:p>
            <a:r>
              <a:rPr lang="en-US" altLang="zh-CN" sz="3200" b="1" dirty="0">
                <a:solidFill>
                  <a:srgbClr val="000000"/>
                </a:solidFill>
                <a:latin typeface="黑体" panose="02010609060101010101" pitchFamily="2" charset="-122"/>
                <a:ea typeface="黑体" panose="02010609060101010101" pitchFamily="2" charset="-122"/>
              </a:rPr>
              <a:t>   </a:t>
            </a:r>
            <a:r>
              <a:rPr lang="zh-CN" altLang="zh-CN" sz="3200" b="1" dirty="0">
                <a:solidFill>
                  <a:srgbClr val="000000"/>
                </a:solidFill>
                <a:latin typeface="黑体" panose="02010609060101010101" pitchFamily="2" charset="-122"/>
                <a:ea typeface="黑体" panose="02010609060101010101" pitchFamily="2" charset="-122"/>
              </a:rPr>
              <a:t>江山如此多娇，引无数英雄竞折腰。惜秦皇汉武，略输文采；唐宗宋祖，稍逊风骚。一代天骄，成吉思汗，只识弯弓射大雕。俱往矣，数风流人物，还看今朝。</a:t>
            </a:r>
            <a:endParaRPr lang="zh-CN" altLang="zh-CN" sz="3200" b="1" dirty="0">
              <a:solidFill>
                <a:srgbClr val="000000"/>
              </a:solidFill>
              <a:latin typeface="黑体" panose="02010609060101010101" pitchFamily="2" charset="-122"/>
              <a:ea typeface="黑体" panose="02010609060101010101" pitchFamily="2" charset="-122"/>
            </a:endParaRPr>
          </a:p>
          <a:p>
            <a:endParaRPr lang="en-US" altLang="zh-CN" sz="3200" b="1" dirty="0">
              <a:solidFill>
                <a:srgbClr val="000000"/>
              </a:solidFill>
              <a:latin typeface="黑体" panose="02010609060101010101" pitchFamily="2" charset="-122"/>
              <a:ea typeface="黑体" panose="02010609060101010101" pitchFamily="2" charset="-122"/>
            </a:endParaRPr>
          </a:p>
          <a:p>
            <a:r>
              <a:rPr lang="zh-CN" altLang="en-US" sz="3200" b="1" dirty="0">
                <a:solidFill>
                  <a:srgbClr val="000000"/>
                </a:solidFill>
                <a:latin typeface="黑体" panose="02010609060101010101" pitchFamily="2" charset="-122"/>
                <a:ea typeface="黑体" panose="02010609060101010101" pitchFamily="2" charset="-122"/>
              </a:rPr>
              <a:t>（</a:t>
            </a:r>
            <a:r>
              <a:rPr lang="en-US" altLang="zh-CN" sz="3200" b="1" dirty="0">
                <a:solidFill>
                  <a:srgbClr val="000000"/>
                </a:solidFill>
                <a:latin typeface="黑体" panose="02010609060101010101" pitchFamily="2" charset="-122"/>
                <a:ea typeface="黑体" panose="02010609060101010101" pitchFamily="2" charset="-122"/>
              </a:rPr>
              <a:t>1</a:t>
            </a:r>
            <a:r>
              <a:rPr lang="zh-CN" altLang="en-US" sz="3200" b="1" dirty="0">
                <a:solidFill>
                  <a:srgbClr val="000000"/>
                </a:solidFill>
                <a:latin typeface="黑体" panose="02010609060101010101" pitchFamily="2" charset="-122"/>
                <a:ea typeface="黑体" panose="02010609060101010101" pitchFamily="2" charset="-122"/>
              </a:rPr>
              <a:t>）</a:t>
            </a:r>
            <a:r>
              <a:rPr lang="zh-CN" altLang="zh-CN" sz="3200" b="1" dirty="0">
                <a:solidFill>
                  <a:srgbClr val="000000"/>
                </a:solidFill>
                <a:latin typeface="黑体" panose="02010609060101010101" pitchFamily="2" charset="-122"/>
                <a:ea typeface="黑体" panose="02010609060101010101" pitchFamily="2" charset="-122"/>
              </a:rPr>
              <a:t>材料中提到的“唐宗”、“宋祖”两位帝王的名字分别叫什么？</a:t>
            </a:r>
            <a:endParaRPr lang="zh-CN" altLang="zh-CN" sz="3200" b="1" dirty="0">
              <a:solidFill>
                <a:srgbClr val="000000"/>
              </a:solidFill>
              <a:latin typeface="黑体" panose="02010609060101010101" pitchFamily="2" charset="-122"/>
              <a:ea typeface="黑体" panose="02010609060101010101" pitchFamily="2" charset="-122"/>
            </a:endParaRPr>
          </a:p>
          <a:p>
            <a:r>
              <a:rPr lang="en-US" altLang="zh-CN" sz="3200" b="1" dirty="0">
                <a:solidFill>
                  <a:srgbClr val="000000"/>
                </a:solidFill>
                <a:latin typeface="黑体" panose="02010609060101010101" pitchFamily="2" charset="-122"/>
                <a:ea typeface="黑体" panose="02010609060101010101" pitchFamily="2" charset="-122"/>
              </a:rPr>
              <a:t> </a:t>
            </a:r>
            <a:endParaRPr lang="zh-CN" altLang="zh-CN" sz="3200" b="1" dirty="0">
              <a:solidFill>
                <a:srgbClr val="000000"/>
              </a:solidFill>
              <a:latin typeface="黑体" panose="02010609060101010101" pitchFamily="2" charset="-122"/>
              <a:ea typeface="黑体" panose="02010609060101010101" pitchFamily="2" charset="-122"/>
            </a:endParaRPr>
          </a:p>
          <a:p>
            <a:r>
              <a:rPr lang="en-US" altLang="zh-CN" sz="3200" dirty="0">
                <a:solidFill>
                  <a:srgbClr val="000000"/>
                </a:solidFill>
                <a:latin typeface="Calibri" panose="020F0502020204030204" pitchFamily="34" charset="0"/>
                <a:ea typeface="宋体" panose="02010600030101010101" pitchFamily="2" charset="-122"/>
              </a:rPr>
              <a:t> </a:t>
            </a:r>
            <a:endParaRPr lang="zh-CN" altLang="zh-CN" sz="3200" b="1" dirty="0">
              <a:solidFill>
                <a:srgbClr val="000000"/>
              </a:solidFill>
              <a:latin typeface="黑体" panose="02010609060101010101" pitchFamily="2" charset="-122"/>
              <a:ea typeface="黑体" panose="02010609060101010101" pitchFamily="2" charset="-122"/>
            </a:endParaRPr>
          </a:p>
          <a:p>
            <a:r>
              <a:rPr lang="zh-CN" altLang="en-US" sz="3200" b="1" dirty="0">
                <a:solidFill>
                  <a:srgbClr val="000000"/>
                </a:solidFill>
                <a:latin typeface="黑体" panose="02010609060101010101" pitchFamily="2" charset="-122"/>
                <a:ea typeface="黑体" panose="02010609060101010101" pitchFamily="2" charset="-122"/>
              </a:rPr>
              <a:t>（</a:t>
            </a:r>
            <a:r>
              <a:rPr lang="en-US" altLang="zh-CN" sz="3200" b="1" dirty="0">
                <a:solidFill>
                  <a:srgbClr val="000000"/>
                </a:solidFill>
                <a:latin typeface="黑体" panose="02010609060101010101" pitchFamily="2" charset="-122"/>
                <a:ea typeface="黑体" panose="02010609060101010101" pitchFamily="2" charset="-122"/>
              </a:rPr>
              <a:t>2</a:t>
            </a:r>
            <a:r>
              <a:rPr lang="zh-CN" altLang="en-US" sz="3200" b="1" dirty="0">
                <a:solidFill>
                  <a:srgbClr val="000000"/>
                </a:solidFill>
                <a:latin typeface="黑体" panose="02010609060101010101" pitchFamily="2" charset="-122"/>
                <a:ea typeface="黑体" panose="02010609060101010101" pitchFamily="2" charset="-122"/>
              </a:rPr>
              <a:t>）</a:t>
            </a:r>
            <a:r>
              <a:rPr lang="zh-CN" altLang="zh-CN" sz="3200" b="1" dirty="0">
                <a:solidFill>
                  <a:srgbClr val="000000"/>
                </a:solidFill>
                <a:latin typeface="黑体" panose="02010609060101010101" pitchFamily="2" charset="-122"/>
                <a:ea typeface="黑体" panose="02010609060101010101" pitchFamily="2" charset="-122"/>
              </a:rPr>
              <a:t>唐宗宋祖两位帝王相同的历史贡献是什么？</a:t>
            </a:r>
            <a:endParaRPr lang="zh-CN" altLang="zh-CN" sz="3200" b="1" dirty="0">
              <a:solidFill>
                <a:srgbClr val="000000"/>
              </a:solidFill>
              <a:latin typeface="黑体" panose="02010609060101010101" pitchFamily="2" charset="-122"/>
              <a:ea typeface="黑体" panose="02010609060101010101" pitchFamily="2" charset="-122"/>
            </a:endParaRPr>
          </a:p>
          <a:p>
            <a:r>
              <a:rPr lang="en-US" altLang="zh-CN" sz="3200" b="1" dirty="0">
                <a:solidFill>
                  <a:srgbClr val="000000"/>
                </a:solidFill>
                <a:latin typeface="黑体" panose="02010609060101010101" pitchFamily="2" charset="-122"/>
                <a:ea typeface="黑体" panose="02010609060101010101" pitchFamily="2" charset="-122"/>
              </a:rPr>
              <a:t> </a:t>
            </a:r>
            <a:endParaRPr lang="zh-CN" altLang="zh-CN" sz="3200" b="1" dirty="0">
              <a:solidFill>
                <a:srgbClr val="000000"/>
              </a:solidFill>
              <a:latin typeface="黑体" panose="02010609060101010101" pitchFamily="2" charset="-122"/>
              <a:ea typeface="黑体" panose="02010609060101010101" pitchFamily="2" charset="-122"/>
            </a:endParaRPr>
          </a:p>
        </p:txBody>
      </p:sp>
      <p:sp>
        <p:nvSpPr>
          <p:cNvPr id="5" name="矩形 4"/>
          <p:cNvSpPr/>
          <p:nvPr/>
        </p:nvSpPr>
        <p:spPr>
          <a:xfrm>
            <a:off x="6045200" y="3684588"/>
            <a:ext cx="3451225" cy="583565"/>
          </a:xfrm>
          <a:prstGeom prst="rect">
            <a:avLst/>
          </a:prstGeom>
          <a:noFill/>
          <a:ln w="9525">
            <a:noFill/>
          </a:ln>
        </p:spPr>
        <p:txBody>
          <a:bodyPr wrap="none" anchor="t">
            <a:spAutoFit/>
          </a:bodyPr>
          <a:p>
            <a:r>
              <a:rPr lang="zh-CN" altLang="zh-CN" sz="3200" b="1" dirty="0">
                <a:solidFill>
                  <a:srgbClr val="FF0000"/>
                </a:solidFill>
                <a:latin typeface="黑体" panose="02010609060101010101" pitchFamily="2" charset="-122"/>
                <a:ea typeface="黑体" panose="02010609060101010101" pitchFamily="2" charset="-122"/>
              </a:rPr>
              <a:t>李世民</a:t>
            </a:r>
            <a:r>
              <a:rPr lang="zh-CN" altLang="en-US" sz="3200" b="1" dirty="0">
                <a:solidFill>
                  <a:srgbClr val="FF0000"/>
                </a:solidFill>
                <a:latin typeface="黑体" panose="02010609060101010101" pitchFamily="2" charset="-122"/>
                <a:ea typeface="黑体" panose="02010609060101010101" pitchFamily="2" charset="-122"/>
              </a:rPr>
              <a:t>；</a:t>
            </a:r>
            <a:r>
              <a:rPr lang="en-US" altLang="zh-CN" sz="3200" b="1" dirty="0">
                <a:solidFill>
                  <a:srgbClr val="FF0000"/>
                </a:solidFill>
                <a:latin typeface="黑体" panose="02010609060101010101" pitchFamily="2" charset="-122"/>
                <a:ea typeface="黑体" panose="02010609060101010101" pitchFamily="2" charset="-122"/>
              </a:rPr>
              <a:t>  </a:t>
            </a:r>
            <a:r>
              <a:rPr lang="zh-CN" altLang="zh-CN" sz="3200" b="1" dirty="0">
                <a:solidFill>
                  <a:srgbClr val="FF0000"/>
                </a:solidFill>
                <a:latin typeface="黑体" panose="02010609060101010101" pitchFamily="2" charset="-122"/>
                <a:ea typeface="黑体" panose="02010609060101010101" pitchFamily="2" charset="-122"/>
              </a:rPr>
              <a:t>赵匡胤</a:t>
            </a:r>
            <a:r>
              <a:rPr lang="en-US" altLang="zh-CN" sz="3200" b="1" dirty="0">
                <a:solidFill>
                  <a:srgbClr val="FF0000"/>
                </a:solidFill>
                <a:latin typeface="黑体" panose="02010609060101010101" pitchFamily="2" charset="-122"/>
                <a:ea typeface="黑体" panose="02010609060101010101" pitchFamily="2" charset="-122"/>
              </a:rPr>
              <a:t> </a:t>
            </a:r>
            <a:endParaRPr lang="zh-CN" altLang="en-US" sz="3200" b="1" dirty="0">
              <a:solidFill>
                <a:srgbClr val="FF0000"/>
              </a:solidFill>
              <a:latin typeface="黑体" panose="02010609060101010101" pitchFamily="2" charset="-122"/>
              <a:ea typeface="黑体" panose="02010609060101010101" pitchFamily="2" charset="-122"/>
            </a:endParaRPr>
          </a:p>
        </p:txBody>
      </p:sp>
      <p:sp>
        <p:nvSpPr>
          <p:cNvPr id="6" name="矩形 5"/>
          <p:cNvSpPr/>
          <p:nvPr/>
        </p:nvSpPr>
        <p:spPr>
          <a:xfrm>
            <a:off x="5375275" y="5857875"/>
            <a:ext cx="2632710" cy="583565"/>
          </a:xfrm>
          <a:prstGeom prst="rect">
            <a:avLst/>
          </a:prstGeom>
          <a:noFill/>
          <a:ln w="9525">
            <a:noFill/>
          </a:ln>
        </p:spPr>
        <p:txBody>
          <a:bodyPr wrap="none" anchor="t">
            <a:spAutoFit/>
          </a:bodyPr>
          <a:p>
            <a:r>
              <a:rPr lang="zh-CN" altLang="zh-CN" sz="3200" b="1" dirty="0">
                <a:solidFill>
                  <a:srgbClr val="FF0000"/>
                </a:solidFill>
                <a:latin typeface="黑体" panose="02010609060101010101" pitchFamily="2" charset="-122"/>
                <a:ea typeface="黑体" panose="02010609060101010101" pitchFamily="2" charset="-122"/>
              </a:rPr>
              <a:t>维护国家统一</a:t>
            </a:r>
            <a:endParaRPr lang="zh-CN" altLang="en-US" sz="3200" b="1" dirty="0">
              <a:solidFill>
                <a:srgbClr val="FF00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35" y="0"/>
            <a:ext cx="12191365" cy="6858635"/>
          </a:xfrm>
          <a:prstGeom prst="rect">
            <a:avLst/>
          </a:prstGeom>
        </p:spPr>
      </p:pic>
      <p:sp>
        <p:nvSpPr>
          <p:cNvPr id="2051" name="Rectangle 5"/>
          <p:cNvSpPr/>
          <p:nvPr/>
        </p:nvSpPr>
        <p:spPr>
          <a:xfrm>
            <a:off x="3143672" y="909325"/>
            <a:ext cx="5472608" cy="1568450"/>
          </a:xfrm>
          <a:prstGeom prst="rect">
            <a:avLst/>
          </a:prstGeom>
          <a:noFill/>
          <a:ln w="9525">
            <a:noFill/>
          </a:ln>
        </p:spPr>
        <p:txBody>
          <a:bodyPr wrap="square" anchor="ct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4800" b="1" dirty="0">
              <a:solidFill>
                <a:srgbClr val="FF0000"/>
              </a:solidFill>
              <a:latin typeface="宋体" panose="02010600030101010101" pitchFamily="2" charset="-122"/>
              <a:ea typeface="宋体" panose="02010600030101010101" pitchFamily="2" charset="-122"/>
              <a:sym typeface="Arial" panose="020B0604020202020204" pitchFamily="34" charset="0"/>
            </a:endParaRPr>
          </a:p>
          <a:p>
            <a:pPr marL="0" lvl="0" indent="0" algn="ctr">
              <a:spcBef>
                <a:spcPct val="0"/>
              </a:spcBef>
              <a:buNone/>
            </a:pPr>
            <a:r>
              <a:rPr lang="zh-CN" altLang="en-US" sz="4800" b="1" dirty="0">
                <a:solidFill>
                  <a:srgbClr val="FF0000"/>
                </a:solidFill>
                <a:latin typeface="宋体" panose="02010600030101010101" pitchFamily="2" charset="-122"/>
                <a:ea typeface="宋体" panose="02010600030101010101" pitchFamily="2" charset="-122"/>
                <a:sym typeface="Arial" panose="020B0604020202020204" pitchFamily="34" charset="0"/>
              </a:rPr>
              <a:t>第</a:t>
            </a:r>
            <a:r>
              <a:rPr lang="en-US" altLang="zh-CN" sz="4800" b="1" dirty="0">
                <a:solidFill>
                  <a:srgbClr val="FF0000"/>
                </a:solidFill>
                <a:latin typeface="宋体" panose="02010600030101010101" pitchFamily="2" charset="-122"/>
                <a:ea typeface="宋体" panose="02010600030101010101" pitchFamily="2" charset="-122"/>
                <a:sym typeface="Arial" panose="020B0604020202020204" pitchFamily="34" charset="0"/>
              </a:rPr>
              <a:t>6</a:t>
            </a:r>
            <a:r>
              <a:rPr lang="zh-CN" altLang="en-US" sz="4800" b="1" dirty="0">
                <a:solidFill>
                  <a:srgbClr val="FF0000"/>
                </a:solidFill>
                <a:latin typeface="宋体" panose="02010600030101010101" pitchFamily="2" charset="-122"/>
                <a:ea typeface="宋体" panose="02010600030101010101" pitchFamily="2" charset="-122"/>
                <a:sym typeface="Arial" panose="020B0604020202020204" pitchFamily="34" charset="0"/>
              </a:rPr>
              <a:t>课  </a:t>
            </a:r>
            <a:r>
              <a:rPr lang="zh-CN" altLang="en-US" sz="4800" b="1" dirty="0" smtClean="0">
                <a:solidFill>
                  <a:srgbClr val="FF0000"/>
                </a:solidFill>
                <a:latin typeface="宋体" panose="02010600030101010101" pitchFamily="2" charset="-122"/>
                <a:ea typeface="宋体" panose="02010600030101010101" pitchFamily="2" charset="-122"/>
                <a:sym typeface="Arial" panose="020B0604020202020204" pitchFamily="34" charset="0"/>
              </a:rPr>
              <a:t>北宋</a:t>
            </a:r>
            <a:r>
              <a:rPr lang="zh-CN" altLang="en-US" sz="4800" b="1" dirty="0">
                <a:solidFill>
                  <a:srgbClr val="FF0000"/>
                </a:solidFill>
                <a:latin typeface="宋体" panose="02010600030101010101" pitchFamily="2" charset="-122"/>
                <a:ea typeface="宋体" panose="02010600030101010101" pitchFamily="2" charset="-122"/>
                <a:sym typeface="Arial" panose="020B0604020202020204" pitchFamily="34" charset="0"/>
              </a:rPr>
              <a:t>的政治</a:t>
            </a:r>
            <a:endParaRPr lang="zh-CN" altLang="en-US" sz="4800" b="1" dirty="0">
              <a:solidFill>
                <a:srgbClr val="FF0000"/>
              </a:solidFill>
              <a:latin typeface="宋体" panose="02010600030101010101" pitchFamily="2" charset="-122"/>
              <a:ea typeface="宋体" panose="02010600030101010101" pitchFamily="2" charset="-122"/>
              <a:sym typeface="Arial" panose="020B0604020202020204" pitchFamily="34" charset="0"/>
            </a:endParaRPr>
          </a:p>
        </p:txBody>
      </p:sp>
      <p:pic>
        <p:nvPicPr>
          <p:cNvPr id="3" name="图片 5121" descr="11"/>
          <p:cNvPicPr>
            <a:picLocks noChangeAspect="1" noChangeArrowheads="1"/>
          </p:cNvPicPr>
          <p:nvPr/>
        </p:nvPicPr>
        <p:blipFill>
          <a:blip r:embed="rId2" cstate="print"/>
          <a:srcRect/>
          <a:stretch>
            <a:fillRect/>
          </a:stretch>
        </p:blipFill>
        <p:spPr bwMode="auto">
          <a:xfrm>
            <a:off x="2207568" y="2996952"/>
            <a:ext cx="3214688" cy="3429000"/>
          </a:xfrm>
          <a:prstGeom prst="rect">
            <a:avLst/>
          </a:prstGeom>
          <a:noFill/>
          <a:ln w="9525">
            <a:noFill/>
            <a:miter lim="800000"/>
            <a:headEnd/>
            <a:tailEnd/>
          </a:ln>
        </p:spPr>
      </p:pic>
      <p:pic>
        <p:nvPicPr>
          <p:cNvPr id="4" name="图片 5124" descr="PA00333888"/>
          <p:cNvPicPr>
            <a:picLocks noChangeAspect="1" noChangeArrowheads="1"/>
          </p:cNvPicPr>
          <p:nvPr/>
        </p:nvPicPr>
        <p:blipFill>
          <a:blip r:embed="rId3" cstate="print"/>
          <a:srcRect/>
          <a:stretch>
            <a:fillRect/>
          </a:stretch>
        </p:blipFill>
        <p:spPr bwMode="auto">
          <a:xfrm>
            <a:off x="5880100" y="2997835"/>
            <a:ext cx="4127500" cy="3322320"/>
          </a:xfrm>
          <a:prstGeom prst="rect">
            <a:avLst/>
          </a:prstGeom>
          <a:noFill/>
          <a:ln w="9525">
            <a:noFill/>
            <a:miter lim="800000"/>
            <a:headEnd/>
            <a:tailEnd/>
          </a:ln>
        </p:spPr>
      </p:pic>
      <p:sp>
        <p:nvSpPr>
          <p:cNvPr id="5" name="矩形 4098"/>
          <p:cNvSpPr>
            <a:spLocks noChangeArrowheads="1"/>
          </p:cNvSpPr>
          <p:nvPr/>
        </p:nvSpPr>
        <p:spPr bwMode="auto">
          <a:xfrm>
            <a:off x="1262380" y="193040"/>
            <a:ext cx="9990455" cy="583565"/>
          </a:xfrm>
          <a:prstGeom prst="rect">
            <a:avLst/>
          </a:prstGeom>
          <a:noFill/>
          <a:ln w="9525">
            <a:noFill/>
            <a:miter lim="800000"/>
          </a:ln>
        </p:spPr>
        <p:txBody>
          <a:bodyPr wrap="square">
            <a:spAutoFit/>
          </a:bodyPr>
          <a:lstStyle/>
          <a:p>
            <a:r>
              <a:rPr lang="zh-CN" altLang="en-US" sz="3200" b="1" dirty="0">
                <a:solidFill>
                  <a:srgbClr val="FF0000"/>
                </a:solidFill>
                <a:latin typeface="黑体" panose="02010609060101010101" pitchFamily="2" charset="-122"/>
                <a:ea typeface="黑体" panose="02010609060101010101" pitchFamily="2" charset="-122"/>
              </a:rPr>
              <a:t>第二单元</a:t>
            </a:r>
            <a:r>
              <a:rPr lang="en-US" altLang="zh-CN" sz="3200" b="1" dirty="0" smtClean="0">
                <a:solidFill>
                  <a:srgbClr val="FF0000"/>
                </a:solidFill>
                <a:latin typeface="黑体" panose="02010609060101010101" pitchFamily="2" charset="-122"/>
                <a:ea typeface="黑体" panose="02010609060101010101" pitchFamily="2" charset="-122"/>
              </a:rPr>
              <a:t>:</a:t>
            </a:r>
            <a:r>
              <a:rPr lang="en-US" altLang="zh-CN" sz="3200" b="1" dirty="0" smtClean="0">
                <a:solidFill>
                  <a:srgbClr val="0000FF"/>
                </a:solidFill>
                <a:latin typeface="黑体" panose="02010609060101010101" pitchFamily="2" charset="-122"/>
                <a:ea typeface="黑体" panose="02010609060101010101" pitchFamily="2" charset="-122"/>
              </a:rPr>
              <a:t> </a:t>
            </a:r>
            <a:r>
              <a:rPr lang="zh-CN" altLang="en-US" sz="3200" b="1" dirty="0">
                <a:solidFill>
                  <a:srgbClr val="0000FF"/>
                </a:solidFill>
                <a:latin typeface="黑体" panose="02010609060101010101" pitchFamily="2" charset="-122"/>
                <a:ea typeface="黑体" panose="02010609060101010101" pitchFamily="2" charset="-122"/>
              </a:rPr>
              <a:t>辽宋夏金元时期：民族关系发展和社会变化</a:t>
            </a:r>
            <a:endParaRPr lang="zh-CN" altLang="en-US" sz="3200" b="1" dirty="0">
              <a:solidFill>
                <a:srgbClr val="0000FF"/>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35" y="0"/>
            <a:ext cx="12191365" cy="6858635"/>
          </a:xfrm>
          <a:prstGeom prst="rect">
            <a:avLst/>
          </a:prstGeom>
        </p:spPr>
      </p:pic>
      <p:sp>
        <p:nvSpPr>
          <p:cNvPr id="2" name="标题 1"/>
          <p:cNvSpPr>
            <a:spLocks noGrp="1"/>
          </p:cNvSpPr>
          <p:nvPr>
            <p:ph type="title"/>
          </p:nvPr>
        </p:nvSpPr>
        <p:spPr>
          <a:xfrm>
            <a:off x="4716780" y="431800"/>
            <a:ext cx="2567305" cy="647700"/>
          </a:xfrm>
        </p:spPr>
        <p:txBody>
          <a:bodyPr/>
          <a:lstStyle/>
          <a:p>
            <a:pPr algn="l"/>
            <a:r>
              <a:rPr lang="zh-CN" altLang="en-US" b="1" dirty="0" smtClean="0">
                <a:solidFill>
                  <a:srgbClr val="FF0000"/>
                </a:solidFill>
              </a:rPr>
              <a:t>学习目标</a:t>
            </a:r>
            <a:endParaRPr lang="zh-CN" altLang="en-US" b="1" dirty="0">
              <a:solidFill>
                <a:srgbClr val="FF0000"/>
              </a:solidFill>
            </a:endParaRPr>
          </a:p>
        </p:txBody>
      </p:sp>
      <p:sp>
        <p:nvSpPr>
          <p:cNvPr id="3" name="内容占位符 2"/>
          <p:cNvSpPr>
            <a:spLocks noGrp="1"/>
          </p:cNvSpPr>
          <p:nvPr>
            <p:ph idx="1"/>
          </p:nvPr>
        </p:nvSpPr>
        <p:spPr>
          <a:xfrm>
            <a:off x="1981200" y="1847215"/>
            <a:ext cx="8229600" cy="4389120"/>
          </a:xfrm>
        </p:spPr>
        <p:txBody>
          <a:bodyPr>
            <a:normAutofit fontScale="70000"/>
          </a:bodyPr>
          <a:lstStyle/>
          <a:p>
            <a:pPr marL="0" indent="0">
              <a:buNone/>
            </a:pPr>
            <a:endParaRPr lang="zh-CN" altLang="en-US" dirty="0"/>
          </a:p>
          <a:p>
            <a:r>
              <a:rPr lang="en-US" altLang="zh-CN" sz="3600" dirty="0"/>
              <a:t>1</a:t>
            </a:r>
            <a:r>
              <a:rPr lang="zh-CN" altLang="en-US" sz="3600" dirty="0"/>
              <a:t>、了解北宋的建立时间，建立</a:t>
            </a:r>
            <a:r>
              <a:rPr lang="zh-CN" altLang="en-US" sz="3600" dirty="0" smtClean="0"/>
              <a:t>者、都城、统一方针和影响。</a:t>
            </a:r>
            <a:endParaRPr lang="zh-CN" altLang="en-US" sz="3600" dirty="0"/>
          </a:p>
          <a:p>
            <a:r>
              <a:rPr lang="en-US" altLang="zh-CN" sz="3600" dirty="0"/>
              <a:t>2</a:t>
            </a:r>
            <a:r>
              <a:rPr lang="zh-CN" altLang="en-US" sz="3600" dirty="0"/>
              <a:t>、理解掌握宋太祖为了强化中央集权，在军事上，政治</a:t>
            </a:r>
            <a:r>
              <a:rPr lang="zh-CN" altLang="en-US" sz="3600" dirty="0" smtClean="0"/>
              <a:t>上（中央、地方）和</a:t>
            </a:r>
            <a:r>
              <a:rPr lang="zh-CN" altLang="en-US" sz="3600" dirty="0"/>
              <a:t>经济上分别采取的措施、影响（</a:t>
            </a:r>
            <a:r>
              <a:rPr lang="zh-CN" altLang="en-US" sz="3600" dirty="0">
                <a:solidFill>
                  <a:srgbClr val="FF0000"/>
                </a:solidFill>
              </a:rPr>
              <a:t>重难点</a:t>
            </a:r>
            <a:r>
              <a:rPr lang="zh-CN" altLang="en-US" sz="3600" dirty="0"/>
              <a:t>）</a:t>
            </a:r>
            <a:endParaRPr lang="zh-CN" altLang="en-US" sz="3600" dirty="0"/>
          </a:p>
          <a:p>
            <a:r>
              <a:rPr lang="en-US" altLang="zh-CN" sz="3600" dirty="0"/>
              <a:t>3</a:t>
            </a:r>
            <a:r>
              <a:rPr lang="zh-CN" altLang="en-US" sz="3600" dirty="0"/>
              <a:t>、宋朝重文轻武政策</a:t>
            </a:r>
            <a:r>
              <a:rPr lang="zh-CN" altLang="en-US" sz="3600" dirty="0" smtClean="0"/>
              <a:t>的目的、政策、表现、影响</a:t>
            </a:r>
            <a:endParaRPr lang="zh-CN" altLang="en-US" sz="3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55297" name="TextBox 1"/>
          <p:cNvSpPr txBox="1"/>
          <p:nvPr/>
        </p:nvSpPr>
        <p:spPr>
          <a:xfrm>
            <a:off x="1524000" y="115888"/>
            <a:ext cx="8999538" cy="645160"/>
          </a:xfrm>
          <a:prstGeom prst="rect">
            <a:avLst/>
          </a:prstGeom>
          <a:noFill/>
          <a:ln w="9525">
            <a:noFill/>
          </a:ln>
        </p:spPr>
        <p:txBody>
          <a:bodyPr anchor="t">
            <a:spAutoFit/>
          </a:bodyPr>
          <a:p>
            <a:pPr algn="just"/>
            <a:r>
              <a:rPr lang="en-US" altLang="zh-CN" sz="3600" b="1" dirty="0">
                <a:solidFill>
                  <a:srgbClr val="FF0000"/>
                </a:solidFill>
                <a:latin typeface="华文楷体" pitchFamily="2" charset="-122"/>
                <a:ea typeface="华文楷体" pitchFamily="2" charset="-122"/>
              </a:rPr>
              <a:t>  </a:t>
            </a:r>
            <a:r>
              <a:rPr lang="zh-CN" altLang="en-US" sz="3600" b="1" dirty="0">
                <a:solidFill>
                  <a:srgbClr val="002060"/>
                </a:solidFill>
                <a:latin typeface="华文楷体" pitchFamily="2" charset="-122"/>
                <a:ea typeface="华文楷体" pitchFamily="2" charset="-122"/>
              </a:rPr>
              <a:t>阅读课本</a:t>
            </a:r>
            <a:r>
              <a:rPr lang="en-US" altLang="zh-CN" sz="3600" b="1" dirty="0">
                <a:solidFill>
                  <a:srgbClr val="002060"/>
                </a:solidFill>
                <a:latin typeface="华文楷体" pitchFamily="2" charset="-122"/>
                <a:ea typeface="华文楷体" pitchFamily="2" charset="-122"/>
              </a:rPr>
              <a:t>28</a:t>
            </a:r>
            <a:r>
              <a:rPr lang="zh-CN" altLang="en-US" sz="3600" b="1" dirty="0">
                <a:solidFill>
                  <a:srgbClr val="002060"/>
                </a:solidFill>
                <a:latin typeface="华文楷体" pitchFamily="2" charset="-122"/>
                <a:ea typeface="华文楷体" pitchFamily="2" charset="-122"/>
              </a:rPr>
              <a:t>页，思考问题</a:t>
            </a:r>
            <a:endParaRPr lang="zh-CN" altLang="en-US" sz="3600" b="1" dirty="0">
              <a:solidFill>
                <a:srgbClr val="002060"/>
              </a:solidFill>
              <a:latin typeface="华文楷体" pitchFamily="2" charset="-122"/>
              <a:ea typeface="华文楷体" pitchFamily="2" charset="-122"/>
            </a:endParaRPr>
          </a:p>
        </p:txBody>
      </p:sp>
      <p:sp>
        <p:nvSpPr>
          <p:cNvPr id="55298" name="Rectangle 3"/>
          <p:cNvSpPr txBox="1"/>
          <p:nvPr/>
        </p:nvSpPr>
        <p:spPr>
          <a:xfrm>
            <a:off x="1524000" y="1628775"/>
            <a:ext cx="9144000" cy="612775"/>
          </a:xfrm>
          <a:prstGeom prst="rect">
            <a:avLst/>
          </a:prstGeom>
        </p:spPr>
        <p:style>
          <a:lnRef idx="1">
            <a:schemeClr val="accent4"/>
          </a:lnRef>
          <a:fillRef idx="2">
            <a:schemeClr val="accent4"/>
          </a:fillRef>
          <a:effectRef idx="1">
            <a:schemeClr val="accent4"/>
          </a:effectRef>
          <a:fontRef idx="minor">
            <a:schemeClr val="dk1"/>
          </a:fontRef>
        </p:style>
        <p:txBody>
          <a:bodyPr anchor="t"/>
          <a:p>
            <a:pPr>
              <a:spcBef>
                <a:spcPct val="50000"/>
              </a:spcBef>
              <a:buFont typeface="Wingdings" panose="05000000000000000000" pitchFamily="2" charset="2"/>
            </a:pPr>
            <a:r>
              <a:rPr lang="en-US" altLang="zh-CN" sz="3200" b="1" dirty="0">
                <a:solidFill>
                  <a:srgbClr val="000000"/>
                </a:solidFill>
                <a:latin typeface="黑体" panose="02010609060101010101" pitchFamily="2" charset="-122"/>
                <a:ea typeface="黑体" panose="02010609060101010101" pitchFamily="2" charset="-122"/>
              </a:rPr>
              <a:t>1</a:t>
            </a:r>
            <a:r>
              <a:rPr lang="zh-CN" altLang="en-US" sz="3200" b="1" dirty="0">
                <a:solidFill>
                  <a:srgbClr val="000000"/>
                </a:solidFill>
                <a:latin typeface="黑体" panose="02010609060101010101" pitchFamily="2" charset="-122"/>
                <a:ea typeface="黑体" panose="02010609060101010101" pitchFamily="2" charset="-122"/>
              </a:rPr>
              <a:t>、宋朝建立的</a:t>
            </a:r>
            <a:r>
              <a:rPr lang="zh-CN" altLang="en-US" sz="3200" b="1" dirty="0">
                <a:solidFill>
                  <a:srgbClr val="FF0000"/>
                </a:solidFill>
                <a:latin typeface="黑体" panose="02010609060101010101" pitchFamily="2" charset="-122"/>
                <a:ea typeface="黑体" panose="02010609060101010101" pitchFamily="2" charset="-122"/>
              </a:rPr>
              <a:t>时间</a:t>
            </a:r>
            <a:r>
              <a:rPr lang="zh-CN" altLang="en-US" sz="3200" b="1" dirty="0">
                <a:solidFill>
                  <a:srgbClr val="000000"/>
                </a:solidFill>
                <a:latin typeface="黑体" panose="02010609060101010101" pitchFamily="2" charset="-122"/>
                <a:ea typeface="黑体" panose="02010609060101010101" pitchFamily="2" charset="-122"/>
              </a:rPr>
              <a:t>、</a:t>
            </a:r>
            <a:r>
              <a:rPr lang="zh-CN" altLang="en-US" sz="3200" b="1" dirty="0">
                <a:solidFill>
                  <a:srgbClr val="FF0000"/>
                </a:solidFill>
                <a:latin typeface="黑体" panose="02010609060101010101" pitchFamily="2" charset="-122"/>
                <a:ea typeface="黑体" panose="02010609060101010101" pitchFamily="2" charset="-122"/>
              </a:rPr>
              <a:t>建立者、都城</a:t>
            </a:r>
            <a:r>
              <a:rPr lang="zh-CN" altLang="en-US" sz="3200" b="1" dirty="0">
                <a:solidFill>
                  <a:srgbClr val="000000"/>
                </a:solidFill>
                <a:latin typeface="黑体" panose="02010609060101010101" pitchFamily="2" charset="-122"/>
                <a:ea typeface="黑体" panose="02010609060101010101" pitchFamily="2" charset="-122"/>
              </a:rPr>
              <a:t>和</a:t>
            </a:r>
            <a:r>
              <a:rPr lang="zh-CN" altLang="en-US" sz="3200" b="1" dirty="0">
                <a:solidFill>
                  <a:srgbClr val="FF0000"/>
                </a:solidFill>
                <a:latin typeface="黑体" panose="02010609060101010101" pitchFamily="2" charset="-122"/>
                <a:ea typeface="黑体" panose="02010609060101010101" pitchFamily="2" charset="-122"/>
              </a:rPr>
              <a:t>建立事件</a:t>
            </a:r>
            <a:r>
              <a:rPr lang="zh-CN" altLang="en-US" sz="3200" b="1" dirty="0">
                <a:solidFill>
                  <a:srgbClr val="000000"/>
                </a:solidFill>
                <a:latin typeface="黑体" panose="02010609060101010101" pitchFamily="2" charset="-122"/>
                <a:ea typeface="黑体" panose="02010609060101010101" pitchFamily="2" charset="-122"/>
              </a:rPr>
              <a:t>？</a:t>
            </a:r>
            <a:endParaRPr lang="en-US" altLang="zh-CN" sz="3200" b="1" dirty="0">
              <a:solidFill>
                <a:srgbClr val="000000"/>
              </a:solidFill>
              <a:latin typeface="黑体" panose="02010609060101010101" pitchFamily="2" charset="-122"/>
              <a:ea typeface="黑体" panose="02010609060101010101" pitchFamily="2" charset="-122"/>
            </a:endParaRPr>
          </a:p>
        </p:txBody>
      </p:sp>
      <p:sp>
        <p:nvSpPr>
          <p:cNvPr id="55299" name="Rectangle 3"/>
          <p:cNvSpPr txBox="1"/>
          <p:nvPr/>
        </p:nvSpPr>
        <p:spPr>
          <a:xfrm>
            <a:off x="1524000" y="2708275"/>
            <a:ext cx="9144000" cy="612775"/>
          </a:xfrm>
          <a:prstGeom prst="rect">
            <a:avLst/>
          </a:prstGeom>
        </p:spPr>
        <p:style>
          <a:lnRef idx="1">
            <a:schemeClr val="accent4"/>
          </a:lnRef>
          <a:fillRef idx="2">
            <a:schemeClr val="accent4"/>
          </a:fillRef>
          <a:effectRef idx="1">
            <a:schemeClr val="accent4"/>
          </a:effectRef>
          <a:fontRef idx="minor">
            <a:schemeClr val="dk1"/>
          </a:fontRef>
        </p:style>
        <p:txBody>
          <a:bodyPr anchor="t"/>
          <a:p>
            <a:pPr>
              <a:spcBef>
                <a:spcPct val="50000"/>
              </a:spcBef>
              <a:buFont typeface="Wingdings" panose="05000000000000000000" pitchFamily="2" charset="2"/>
            </a:pPr>
            <a:r>
              <a:rPr lang="en-US" altLang="zh-CN" sz="3200" b="1" dirty="0">
                <a:solidFill>
                  <a:srgbClr val="000000"/>
                </a:solidFill>
                <a:latin typeface="黑体" panose="02010609060101010101" pitchFamily="2" charset="-122"/>
                <a:ea typeface="黑体" panose="02010609060101010101" pitchFamily="2" charset="-122"/>
              </a:rPr>
              <a:t>2</a:t>
            </a:r>
            <a:r>
              <a:rPr lang="zh-CN" altLang="en-US" sz="3200" b="1" dirty="0">
                <a:solidFill>
                  <a:srgbClr val="000000"/>
                </a:solidFill>
                <a:latin typeface="黑体" panose="02010609060101010101" pitchFamily="2" charset="-122"/>
                <a:ea typeface="黑体" panose="02010609060101010101" pitchFamily="2" charset="-122"/>
              </a:rPr>
              <a:t>、北宋的</a:t>
            </a:r>
            <a:r>
              <a:rPr lang="zh-CN" altLang="en-US" sz="3200" b="1" dirty="0">
                <a:solidFill>
                  <a:srgbClr val="FF0000"/>
                </a:solidFill>
                <a:latin typeface="黑体" panose="02010609060101010101" pitchFamily="2" charset="-122"/>
                <a:ea typeface="黑体" panose="02010609060101010101" pitchFamily="2" charset="-122"/>
              </a:rPr>
              <a:t>统一方针</a:t>
            </a:r>
            <a:r>
              <a:rPr lang="zh-CN" altLang="en-US" sz="3200" b="1" dirty="0">
                <a:solidFill>
                  <a:srgbClr val="000000"/>
                </a:solidFill>
                <a:latin typeface="黑体" panose="02010609060101010101" pitchFamily="2" charset="-122"/>
                <a:ea typeface="黑体" panose="02010609060101010101" pitchFamily="2" charset="-122"/>
              </a:rPr>
              <a:t>、结果</a:t>
            </a:r>
            <a:endParaRPr lang="en-US" altLang="zh-CN" sz="3200" b="1" dirty="0">
              <a:solidFill>
                <a:srgbClr val="000000"/>
              </a:solidFill>
              <a:latin typeface="黑体" panose="02010609060101010101" pitchFamily="2" charset="-122"/>
              <a:ea typeface="黑体" panose="0201060906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35" y="0"/>
            <a:ext cx="12191365" cy="6858635"/>
          </a:xfrm>
          <a:prstGeom prst="rect">
            <a:avLst/>
          </a:prstGeom>
        </p:spPr>
      </p:pic>
      <p:pic>
        <p:nvPicPr>
          <p:cNvPr id="63498" name="Picture 10"/>
          <p:cNvPicPr>
            <a:picLocks noChangeAspect="1"/>
          </p:cNvPicPr>
          <p:nvPr/>
        </p:nvPicPr>
        <p:blipFill>
          <a:blip r:embed="rId2"/>
          <a:stretch>
            <a:fillRect/>
          </a:stretch>
        </p:blipFill>
        <p:spPr>
          <a:xfrm>
            <a:off x="7545388" y="0"/>
            <a:ext cx="3122612" cy="4051300"/>
          </a:xfrm>
          <a:prstGeom prst="rect">
            <a:avLst/>
          </a:prstGeom>
          <a:noFill/>
          <a:ln w="9525">
            <a:noFill/>
          </a:ln>
        </p:spPr>
      </p:pic>
      <p:sp>
        <p:nvSpPr>
          <p:cNvPr id="56322" name="Text Box 3"/>
          <p:cNvSpPr txBox="1"/>
          <p:nvPr/>
        </p:nvSpPr>
        <p:spPr>
          <a:xfrm>
            <a:off x="1603375" y="2759075"/>
            <a:ext cx="6626225" cy="3753485"/>
          </a:xfrm>
          <a:prstGeom prst="rect">
            <a:avLst/>
          </a:prstGeom>
          <a:noFill/>
          <a:ln w="9525">
            <a:noFill/>
          </a:ln>
        </p:spPr>
        <p:txBody>
          <a:bodyPr anchor="t">
            <a:spAutoFit/>
          </a:bodyPr>
          <a:p>
            <a:pPr>
              <a:spcBef>
                <a:spcPct val="50000"/>
              </a:spcBef>
            </a:pPr>
            <a:r>
              <a:rPr lang="en-US" altLang="zh-CN" sz="2800" b="1" dirty="0">
                <a:solidFill>
                  <a:srgbClr val="000000"/>
                </a:solidFill>
                <a:latin typeface="黑体" panose="02010609060101010101" pitchFamily="2" charset="-122"/>
                <a:ea typeface="黑体" panose="02010609060101010101" pitchFamily="2" charset="-122"/>
              </a:rPr>
              <a:t>1</a:t>
            </a:r>
            <a:r>
              <a:rPr lang="zh-CN" altLang="en-US" sz="2800" b="1" dirty="0">
                <a:solidFill>
                  <a:srgbClr val="000000"/>
                </a:solidFill>
                <a:latin typeface="黑体" panose="02010609060101010101" pitchFamily="2" charset="-122"/>
                <a:ea typeface="黑体" panose="02010609060101010101" pitchFamily="2" charset="-122"/>
              </a:rPr>
              <a:t>、建立时间：</a:t>
            </a:r>
            <a:endParaRPr lang="en-US" altLang="zh-CN" sz="2800" b="1" dirty="0">
              <a:solidFill>
                <a:srgbClr val="000000"/>
              </a:solidFill>
              <a:latin typeface="黑体" panose="02010609060101010101" pitchFamily="2" charset="-122"/>
              <a:ea typeface="黑体" panose="02010609060101010101" pitchFamily="2" charset="-122"/>
            </a:endParaRPr>
          </a:p>
          <a:p>
            <a:pPr>
              <a:spcBef>
                <a:spcPct val="50000"/>
              </a:spcBef>
            </a:pPr>
            <a:r>
              <a:rPr lang="en-US" altLang="zh-CN" sz="2800" b="1" dirty="0">
                <a:solidFill>
                  <a:srgbClr val="000000"/>
                </a:solidFill>
                <a:latin typeface="黑体" panose="02010609060101010101" pitchFamily="2" charset="-122"/>
                <a:ea typeface="黑体" panose="02010609060101010101" pitchFamily="2" charset="-122"/>
              </a:rPr>
              <a:t>2</a:t>
            </a:r>
            <a:r>
              <a:rPr lang="zh-CN" altLang="en-US" sz="2800" b="1" dirty="0">
                <a:solidFill>
                  <a:srgbClr val="000000"/>
                </a:solidFill>
                <a:latin typeface="黑体" panose="02010609060101010101" pitchFamily="2" charset="-122"/>
                <a:ea typeface="黑体" panose="02010609060101010101" pitchFamily="2" charset="-122"/>
              </a:rPr>
              <a:t>、建立事件：</a:t>
            </a:r>
            <a:endParaRPr lang="zh-CN" altLang="en-US" sz="2800" b="1" dirty="0">
              <a:solidFill>
                <a:srgbClr val="000000"/>
              </a:solidFill>
              <a:latin typeface="黑体" panose="02010609060101010101" pitchFamily="2" charset="-122"/>
              <a:ea typeface="黑体" panose="02010609060101010101" pitchFamily="2" charset="-122"/>
            </a:endParaRPr>
          </a:p>
          <a:p>
            <a:pPr>
              <a:spcBef>
                <a:spcPct val="50000"/>
              </a:spcBef>
            </a:pPr>
            <a:r>
              <a:rPr lang="en-US" altLang="zh-CN" sz="2800" b="1" dirty="0">
                <a:solidFill>
                  <a:srgbClr val="000000"/>
                </a:solidFill>
                <a:latin typeface="黑体" panose="02010609060101010101" pitchFamily="2" charset="-122"/>
                <a:ea typeface="黑体" panose="02010609060101010101" pitchFamily="2" charset="-122"/>
              </a:rPr>
              <a:t>3</a:t>
            </a:r>
            <a:r>
              <a:rPr lang="zh-CN" altLang="en-US" sz="2800" b="1" dirty="0">
                <a:solidFill>
                  <a:srgbClr val="000000"/>
                </a:solidFill>
                <a:latin typeface="黑体" panose="02010609060101010101" pitchFamily="2" charset="-122"/>
                <a:ea typeface="黑体" panose="02010609060101010101" pitchFamily="2" charset="-122"/>
              </a:rPr>
              <a:t>、建立者：</a:t>
            </a:r>
            <a:endParaRPr lang="zh-CN" altLang="en-US" sz="2800" b="1" dirty="0">
              <a:solidFill>
                <a:srgbClr val="000000"/>
              </a:solidFill>
              <a:latin typeface="黑体" panose="02010609060101010101" pitchFamily="2" charset="-122"/>
              <a:ea typeface="黑体" panose="02010609060101010101" pitchFamily="2" charset="-122"/>
            </a:endParaRPr>
          </a:p>
          <a:p>
            <a:pPr>
              <a:spcBef>
                <a:spcPct val="50000"/>
              </a:spcBef>
            </a:pPr>
            <a:r>
              <a:rPr lang="en-US" altLang="zh-CN" sz="2800" b="1" dirty="0">
                <a:solidFill>
                  <a:srgbClr val="000000"/>
                </a:solidFill>
                <a:latin typeface="黑体" panose="02010609060101010101" pitchFamily="2" charset="-122"/>
                <a:ea typeface="黑体" panose="02010609060101010101" pitchFamily="2" charset="-122"/>
              </a:rPr>
              <a:t>4</a:t>
            </a:r>
            <a:r>
              <a:rPr lang="zh-CN" altLang="en-US" sz="2800" b="1" dirty="0">
                <a:solidFill>
                  <a:srgbClr val="000000"/>
                </a:solidFill>
                <a:latin typeface="黑体" panose="02010609060101010101" pitchFamily="2" charset="-122"/>
                <a:ea typeface="黑体" panose="02010609060101010101" pitchFamily="2" charset="-122"/>
              </a:rPr>
              <a:t>、都城：</a:t>
            </a:r>
            <a:endParaRPr lang="en-US" altLang="zh-CN" sz="2800" b="1" dirty="0">
              <a:solidFill>
                <a:srgbClr val="000000"/>
              </a:solidFill>
              <a:latin typeface="黑体" panose="02010609060101010101" pitchFamily="2" charset="-122"/>
              <a:ea typeface="黑体" panose="02010609060101010101" pitchFamily="2" charset="-122"/>
            </a:endParaRPr>
          </a:p>
          <a:p>
            <a:pPr>
              <a:spcBef>
                <a:spcPct val="50000"/>
              </a:spcBef>
            </a:pPr>
            <a:r>
              <a:rPr lang="en-US" altLang="zh-CN" sz="2800" b="1" dirty="0">
                <a:solidFill>
                  <a:srgbClr val="000000"/>
                </a:solidFill>
                <a:latin typeface="黑体" panose="02010609060101010101" pitchFamily="2" charset="-122"/>
                <a:ea typeface="黑体" panose="02010609060101010101" pitchFamily="2" charset="-122"/>
              </a:rPr>
              <a:t>5</a:t>
            </a:r>
            <a:r>
              <a:rPr lang="zh-CN" altLang="en-US" sz="2800" b="1" dirty="0">
                <a:solidFill>
                  <a:srgbClr val="000000"/>
                </a:solidFill>
                <a:latin typeface="黑体" panose="02010609060101010101" pitchFamily="2" charset="-122"/>
                <a:ea typeface="黑体" panose="02010609060101010101" pitchFamily="2" charset="-122"/>
              </a:rPr>
              <a:t>、局部统一：方针：</a:t>
            </a:r>
            <a:endParaRPr lang="en-US" altLang="zh-CN" sz="2800" b="1" dirty="0">
              <a:solidFill>
                <a:srgbClr val="000000"/>
              </a:solidFill>
              <a:latin typeface="黑体" panose="02010609060101010101" pitchFamily="2" charset="-122"/>
              <a:ea typeface="黑体" panose="02010609060101010101" pitchFamily="2" charset="-122"/>
            </a:endParaRPr>
          </a:p>
          <a:p>
            <a:pPr>
              <a:spcBef>
                <a:spcPct val="50000"/>
              </a:spcBef>
            </a:pPr>
            <a:r>
              <a:rPr lang="zh-CN" altLang="en-US" sz="2800" b="1" dirty="0">
                <a:solidFill>
                  <a:srgbClr val="000000"/>
                </a:solidFill>
                <a:latin typeface="黑体" panose="02010609060101010101" pitchFamily="2" charset="-122"/>
                <a:ea typeface="黑体" panose="02010609060101010101" pitchFamily="2" charset="-122"/>
              </a:rPr>
              <a:t>结果：</a:t>
            </a:r>
            <a:endParaRPr lang="en-US" altLang="zh-CN" sz="2800" b="1" dirty="0">
              <a:solidFill>
                <a:srgbClr val="000000"/>
              </a:solidFill>
              <a:latin typeface="黑体" panose="02010609060101010101" pitchFamily="2" charset="-122"/>
              <a:ea typeface="黑体" panose="02010609060101010101" pitchFamily="2" charset="-122"/>
            </a:endParaRPr>
          </a:p>
        </p:txBody>
      </p:sp>
      <p:sp>
        <p:nvSpPr>
          <p:cNvPr id="25609" name="Text Box 11"/>
          <p:cNvSpPr txBox="1"/>
          <p:nvPr/>
        </p:nvSpPr>
        <p:spPr>
          <a:xfrm>
            <a:off x="4008438" y="2762250"/>
            <a:ext cx="1397000" cy="521970"/>
          </a:xfrm>
          <a:prstGeom prst="rect">
            <a:avLst/>
          </a:prstGeom>
          <a:noFill/>
          <a:ln w="9525">
            <a:noFill/>
          </a:ln>
        </p:spPr>
        <p:txBody>
          <a:bodyPr anchor="t">
            <a:spAutoFit/>
          </a:bodyPr>
          <a:p>
            <a:pPr>
              <a:spcBef>
                <a:spcPct val="50000"/>
              </a:spcBef>
            </a:pPr>
            <a:r>
              <a:rPr lang="en-US" altLang="zh-CN" sz="2800" b="1" dirty="0">
                <a:solidFill>
                  <a:srgbClr val="CC0000"/>
                </a:solidFill>
                <a:latin typeface="黑体" panose="02010609060101010101" pitchFamily="2" charset="-122"/>
                <a:ea typeface="黑体" panose="02010609060101010101" pitchFamily="2" charset="-122"/>
              </a:rPr>
              <a:t>960</a:t>
            </a:r>
            <a:r>
              <a:rPr lang="zh-CN" altLang="en-US" sz="2800" b="1" dirty="0">
                <a:solidFill>
                  <a:srgbClr val="CC0000"/>
                </a:solidFill>
                <a:latin typeface="黑体" panose="02010609060101010101" pitchFamily="2" charset="-122"/>
                <a:ea typeface="黑体" panose="02010609060101010101" pitchFamily="2" charset="-122"/>
              </a:rPr>
              <a:t>年</a:t>
            </a:r>
            <a:endParaRPr lang="zh-CN" altLang="en-US" sz="2800" b="1" dirty="0">
              <a:solidFill>
                <a:srgbClr val="CC0000"/>
              </a:solidFill>
              <a:latin typeface="黑体" panose="02010609060101010101" pitchFamily="2" charset="-122"/>
              <a:ea typeface="黑体" panose="02010609060101010101" pitchFamily="2" charset="-122"/>
            </a:endParaRPr>
          </a:p>
        </p:txBody>
      </p:sp>
      <p:sp>
        <p:nvSpPr>
          <p:cNvPr id="25610" name="Text Box 12"/>
          <p:cNvSpPr txBox="1"/>
          <p:nvPr/>
        </p:nvSpPr>
        <p:spPr>
          <a:xfrm>
            <a:off x="3765550" y="4033838"/>
            <a:ext cx="3721100" cy="521970"/>
          </a:xfrm>
          <a:prstGeom prst="rect">
            <a:avLst/>
          </a:prstGeom>
          <a:noFill/>
          <a:ln w="9525">
            <a:noFill/>
          </a:ln>
        </p:spPr>
        <p:txBody>
          <a:bodyPr anchor="t">
            <a:spAutoFit/>
          </a:bodyPr>
          <a:p>
            <a:pPr>
              <a:spcBef>
                <a:spcPct val="50000"/>
              </a:spcBef>
            </a:pPr>
            <a:r>
              <a:rPr lang="zh-CN" altLang="en-US" sz="2800" b="1" dirty="0">
                <a:solidFill>
                  <a:srgbClr val="CC0000"/>
                </a:solidFill>
                <a:latin typeface="黑体" panose="02010609060101010101" pitchFamily="2" charset="-122"/>
                <a:ea typeface="黑体" panose="02010609060101010101" pitchFamily="2" charset="-122"/>
              </a:rPr>
              <a:t>赵匡胤（宋太祖）</a:t>
            </a:r>
            <a:endParaRPr lang="zh-CN" altLang="en-US" sz="2800" b="1" dirty="0">
              <a:solidFill>
                <a:srgbClr val="CC0000"/>
              </a:solidFill>
              <a:latin typeface="黑体" panose="02010609060101010101" pitchFamily="2" charset="-122"/>
              <a:ea typeface="黑体" panose="02010609060101010101" pitchFamily="2" charset="-122"/>
            </a:endParaRPr>
          </a:p>
        </p:txBody>
      </p:sp>
      <p:sp>
        <p:nvSpPr>
          <p:cNvPr id="25611" name="Text Box 14"/>
          <p:cNvSpPr txBox="1"/>
          <p:nvPr/>
        </p:nvSpPr>
        <p:spPr>
          <a:xfrm>
            <a:off x="3438525" y="4621213"/>
            <a:ext cx="2003425" cy="521970"/>
          </a:xfrm>
          <a:prstGeom prst="rect">
            <a:avLst/>
          </a:prstGeom>
          <a:noFill/>
          <a:ln w="9525">
            <a:noFill/>
          </a:ln>
        </p:spPr>
        <p:txBody>
          <a:bodyPr anchor="t">
            <a:spAutoFit/>
          </a:bodyPr>
          <a:p>
            <a:pPr>
              <a:spcBef>
                <a:spcPct val="50000"/>
              </a:spcBef>
            </a:pPr>
            <a:r>
              <a:rPr lang="zh-CN" altLang="en-US" sz="2800" b="1" dirty="0">
                <a:solidFill>
                  <a:srgbClr val="CC0000"/>
                </a:solidFill>
                <a:latin typeface="黑体" panose="02010609060101010101" pitchFamily="2" charset="-122"/>
                <a:ea typeface="黑体" panose="02010609060101010101" pitchFamily="2" charset="-122"/>
              </a:rPr>
              <a:t>开封（东京）</a:t>
            </a:r>
            <a:endParaRPr lang="zh-CN" altLang="en-US" sz="2800" b="1" dirty="0">
              <a:solidFill>
                <a:srgbClr val="CC0000"/>
              </a:solidFill>
              <a:latin typeface="黑体" panose="02010609060101010101" pitchFamily="2" charset="-122"/>
              <a:ea typeface="黑体" panose="02010609060101010101" pitchFamily="2" charset="-122"/>
            </a:endParaRPr>
          </a:p>
        </p:txBody>
      </p:sp>
      <p:sp>
        <p:nvSpPr>
          <p:cNvPr id="56326" name="WordArt 5"/>
          <p:cNvSpPr>
            <a:spLocks noTextEdit="1"/>
          </p:cNvSpPr>
          <p:nvPr/>
        </p:nvSpPr>
        <p:spPr>
          <a:xfrm>
            <a:off x="1709738" y="1831975"/>
            <a:ext cx="3916362" cy="714375"/>
          </a:xfrm>
          <a:prstGeom prst="rect">
            <a:avLst/>
          </a:prstGeom>
        </p:spPr>
        <p:txBody>
          <a:bodyPr wrap="none" fromWordArt="1">
            <a:prstTxWarp prst="textPlain">
              <a:avLst>
                <a:gd name="adj" fmla="val 50000"/>
              </a:avLst>
            </a:prstTxWarp>
            <a:normAutofit/>
          </a:bodyPr>
          <a:p>
            <a:pPr algn="ctr"/>
            <a:r>
              <a:rPr lang="zh-CN" altLang="en-US" sz="1000" b="1">
                <a:solidFill>
                  <a:srgbClr val="000000"/>
                </a:solidFill>
                <a:latin typeface="华文楷体" charset="0"/>
                <a:ea typeface="华文楷体" charset="0"/>
              </a:rPr>
              <a:t>（一）北宋的建立</a:t>
            </a:r>
            <a:endParaRPr lang="zh-CN" altLang="en-US" sz="1000" b="1">
              <a:solidFill>
                <a:srgbClr val="000000"/>
              </a:solidFill>
              <a:latin typeface="华文楷体" charset="0"/>
              <a:ea typeface="华文楷体" charset="0"/>
            </a:endParaRPr>
          </a:p>
        </p:txBody>
      </p:sp>
      <p:sp>
        <p:nvSpPr>
          <p:cNvPr id="2" name="TextBox 1"/>
          <p:cNvSpPr txBox="1"/>
          <p:nvPr/>
        </p:nvSpPr>
        <p:spPr>
          <a:xfrm>
            <a:off x="3952875" y="3360738"/>
            <a:ext cx="4806950" cy="521970"/>
          </a:xfrm>
          <a:prstGeom prst="rect">
            <a:avLst/>
          </a:prstGeom>
          <a:noFill/>
          <a:ln w="9525">
            <a:noFill/>
          </a:ln>
        </p:spPr>
        <p:txBody>
          <a:bodyPr anchor="t">
            <a:spAutoFit/>
          </a:bodyPr>
          <a:p>
            <a:r>
              <a:rPr lang="zh-CN" altLang="en-US" sz="2800" b="1" dirty="0">
                <a:solidFill>
                  <a:srgbClr val="C00000"/>
                </a:solidFill>
                <a:latin typeface="黑体" panose="02010609060101010101" pitchFamily="2" charset="-122"/>
                <a:ea typeface="黑体" panose="02010609060101010101" pitchFamily="2" charset="-122"/>
              </a:rPr>
              <a:t>陈桥兵变（黄袍加身）</a:t>
            </a:r>
            <a:endParaRPr lang="zh-CN" altLang="en-US" sz="2800" b="1" dirty="0">
              <a:solidFill>
                <a:srgbClr val="C00000"/>
              </a:solidFill>
              <a:latin typeface="黑体" panose="02010609060101010101" pitchFamily="2" charset="-122"/>
              <a:ea typeface="黑体" panose="02010609060101010101" pitchFamily="2" charset="-122"/>
            </a:endParaRPr>
          </a:p>
        </p:txBody>
      </p:sp>
      <p:pic>
        <p:nvPicPr>
          <p:cNvPr id="63497" name="图片 5121" descr="11"/>
          <p:cNvPicPr>
            <a:picLocks noChangeAspect="1"/>
          </p:cNvPicPr>
          <p:nvPr/>
        </p:nvPicPr>
        <p:blipFill>
          <a:blip r:embed="rId3"/>
          <a:stretch>
            <a:fillRect/>
          </a:stretch>
        </p:blipFill>
        <p:spPr>
          <a:xfrm>
            <a:off x="7545388" y="3328988"/>
            <a:ext cx="3121025" cy="3529012"/>
          </a:xfrm>
          <a:prstGeom prst="rect">
            <a:avLst/>
          </a:prstGeom>
          <a:noFill/>
          <a:ln w="9525">
            <a:noFill/>
          </a:ln>
        </p:spPr>
      </p:pic>
      <p:sp>
        <p:nvSpPr>
          <p:cNvPr id="3" name="TextBox 2"/>
          <p:cNvSpPr txBox="1"/>
          <p:nvPr/>
        </p:nvSpPr>
        <p:spPr>
          <a:xfrm>
            <a:off x="2511425" y="5911850"/>
            <a:ext cx="5141913" cy="1229995"/>
          </a:xfrm>
          <a:prstGeom prst="rect">
            <a:avLst/>
          </a:prstGeom>
          <a:noFill/>
          <a:ln w="9525">
            <a:noFill/>
          </a:ln>
        </p:spPr>
        <p:txBody>
          <a:bodyPr anchor="t">
            <a:spAutoFit/>
          </a:bodyPr>
          <a:p>
            <a:r>
              <a:rPr lang="zh-CN" altLang="en-US" sz="2800" b="1" dirty="0">
                <a:solidFill>
                  <a:srgbClr val="CC0000"/>
                </a:solidFill>
                <a:latin typeface="黑体" panose="02010609060101010101" pitchFamily="2" charset="-122"/>
                <a:ea typeface="黑体" panose="02010609060101010101" pitchFamily="2" charset="-122"/>
              </a:rPr>
              <a:t>结束了中原和南方的分裂割据局面。</a:t>
            </a:r>
            <a:endParaRPr lang="en-US" altLang="zh-CN" sz="2800" b="1" dirty="0">
              <a:solidFill>
                <a:srgbClr val="CC0000"/>
              </a:solidFill>
              <a:latin typeface="黑体" panose="02010609060101010101" pitchFamily="2" charset="-122"/>
              <a:ea typeface="黑体" panose="02010609060101010101" pitchFamily="2" charset="-122"/>
            </a:endParaRPr>
          </a:p>
          <a:p>
            <a:endParaRPr lang="zh-CN" altLang="en-US" dirty="0">
              <a:latin typeface="Calibri" panose="020F0502020204030204" pitchFamily="34" charset="0"/>
              <a:ea typeface="宋体" panose="02010600030101010101" pitchFamily="2" charset="-122"/>
            </a:endParaRPr>
          </a:p>
        </p:txBody>
      </p:sp>
      <p:sp>
        <p:nvSpPr>
          <p:cNvPr id="56331" name="TextBox 3"/>
          <p:cNvSpPr txBox="1"/>
          <p:nvPr/>
        </p:nvSpPr>
        <p:spPr>
          <a:xfrm>
            <a:off x="1436688" y="730250"/>
            <a:ext cx="6108700" cy="706755"/>
          </a:xfrm>
          <a:prstGeom prst="rect">
            <a:avLst/>
          </a:prstGeom>
        </p:spPr>
        <p:style>
          <a:lnRef idx="3">
            <a:schemeClr val="lt1"/>
          </a:lnRef>
          <a:fillRef idx="1">
            <a:schemeClr val="accent6"/>
          </a:fillRef>
          <a:effectRef idx="1">
            <a:schemeClr val="accent6"/>
          </a:effectRef>
          <a:fontRef idx="minor">
            <a:schemeClr val="lt1"/>
          </a:fontRef>
        </p:style>
        <p:txBody>
          <a:bodyPr anchor="t">
            <a:spAutoFit/>
          </a:bodyPr>
          <a:p>
            <a:pPr algn="ctr"/>
            <a:r>
              <a:rPr lang="zh-CN" altLang="en-US" sz="4000" b="1" dirty="0">
                <a:solidFill>
                  <a:srgbClr val="000000"/>
                </a:solidFill>
                <a:latin typeface="华文行楷" pitchFamily="2" charset="-122"/>
                <a:ea typeface="华文行楷" pitchFamily="2" charset="-122"/>
              </a:rPr>
              <a:t>一、宋太祖强化中央集权</a:t>
            </a:r>
            <a:endParaRPr lang="zh-CN" altLang="en-US" sz="4000" b="1" dirty="0">
              <a:solidFill>
                <a:srgbClr val="000000"/>
              </a:solidFill>
              <a:latin typeface="华文行楷" pitchFamily="2" charset="-122"/>
              <a:ea typeface="华文行楷" pitchFamily="2" charset="-122"/>
            </a:endParaRPr>
          </a:p>
        </p:txBody>
      </p:sp>
      <p:sp>
        <p:nvSpPr>
          <p:cNvPr id="5" name="矩形 4"/>
          <p:cNvSpPr/>
          <p:nvPr/>
        </p:nvSpPr>
        <p:spPr>
          <a:xfrm>
            <a:off x="5081588" y="5360988"/>
            <a:ext cx="1612900" cy="521970"/>
          </a:xfrm>
          <a:prstGeom prst="rect">
            <a:avLst/>
          </a:prstGeom>
          <a:noFill/>
          <a:ln w="9525">
            <a:noFill/>
          </a:ln>
        </p:spPr>
        <p:txBody>
          <a:bodyPr wrap="none" anchor="t">
            <a:spAutoFit/>
          </a:bodyPr>
          <a:p>
            <a:r>
              <a:rPr lang="zh-CN" altLang="en-US" sz="2800" b="1" dirty="0">
                <a:solidFill>
                  <a:srgbClr val="CC0000"/>
                </a:solidFill>
                <a:latin typeface="黑体" panose="02010609060101010101" pitchFamily="2" charset="-122"/>
                <a:ea typeface="黑体" panose="02010609060101010101" pitchFamily="2" charset="-122"/>
              </a:rPr>
              <a:t>先南后北</a:t>
            </a:r>
            <a:endParaRPr lang="zh-CN" altLang="en-US" sz="1600" dirty="0">
              <a:latin typeface="Calibri" panose="020F050202020403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9"/>
                                        </p:tgtEl>
                                        <p:attrNameLst>
                                          <p:attrName>style.visibility</p:attrName>
                                        </p:attrNameLst>
                                      </p:cBhvr>
                                      <p:to>
                                        <p:strVal val="visible"/>
                                      </p:to>
                                    </p:set>
                                    <p:anim calcmode="lin" valueType="num">
                                      <p:cBhvr additive="base">
                                        <p:cTn id="7" dur="500" fill="hold"/>
                                        <p:tgtEl>
                                          <p:spTgt spid="25609"/>
                                        </p:tgtEl>
                                        <p:attrNameLst>
                                          <p:attrName>ppt_x</p:attrName>
                                        </p:attrNameLst>
                                      </p:cBhvr>
                                      <p:tavLst>
                                        <p:tav tm="0">
                                          <p:val>
                                            <p:strVal val="#ppt_x"/>
                                          </p:val>
                                        </p:tav>
                                        <p:tav tm="100000">
                                          <p:val>
                                            <p:strVal val="#ppt_x"/>
                                          </p:val>
                                        </p:tav>
                                      </p:tavLst>
                                    </p:anim>
                                    <p:anim calcmode="lin" valueType="num">
                                      <p:cBhvr additive="base">
                                        <p:cTn id="8" dur="500" fill="hold"/>
                                        <p:tgtEl>
                                          <p:spTgt spid="256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3498"/>
                                        </p:tgtEl>
                                        <p:attrNameLst>
                                          <p:attrName>style.visibility</p:attrName>
                                        </p:attrNameLst>
                                      </p:cBhvr>
                                      <p:to>
                                        <p:strVal val="visible"/>
                                      </p:to>
                                    </p:set>
                                    <p:anim calcmode="lin" valueType="num">
                                      <p:cBhvr additive="base">
                                        <p:cTn id="19" dur="500" fill="hold"/>
                                        <p:tgtEl>
                                          <p:spTgt spid="63498"/>
                                        </p:tgtEl>
                                        <p:attrNameLst>
                                          <p:attrName>ppt_x</p:attrName>
                                        </p:attrNameLst>
                                      </p:cBhvr>
                                      <p:tavLst>
                                        <p:tav tm="0">
                                          <p:val>
                                            <p:strVal val="#ppt_x"/>
                                          </p:val>
                                        </p:tav>
                                        <p:tav tm="100000">
                                          <p:val>
                                            <p:strVal val="#ppt_x"/>
                                          </p:val>
                                        </p:tav>
                                      </p:tavLst>
                                    </p:anim>
                                    <p:anim calcmode="lin" valueType="num">
                                      <p:cBhvr additive="base">
                                        <p:cTn id="20" dur="500" fill="hold"/>
                                        <p:tgtEl>
                                          <p:spTgt spid="6349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10"/>
                                        </p:tgtEl>
                                        <p:attrNameLst>
                                          <p:attrName>style.visibility</p:attrName>
                                        </p:attrNameLst>
                                      </p:cBhvr>
                                      <p:to>
                                        <p:strVal val="visible"/>
                                      </p:to>
                                    </p:set>
                                    <p:anim calcmode="lin" valueType="num">
                                      <p:cBhvr additive="base">
                                        <p:cTn id="25" dur="500" fill="hold"/>
                                        <p:tgtEl>
                                          <p:spTgt spid="25610"/>
                                        </p:tgtEl>
                                        <p:attrNameLst>
                                          <p:attrName>ppt_x</p:attrName>
                                        </p:attrNameLst>
                                      </p:cBhvr>
                                      <p:tavLst>
                                        <p:tav tm="0">
                                          <p:val>
                                            <p:strVal val="#ppt_x"/>
                                          </p:val>
                                        </p:tav>
                                        <p:tav tm="100000">
                                          <p:val>
                                            <p:strVal val="#ppt_x"/>
                                          </p:val>
                                        </p:tav>
                                      </p:tavLst>
                                    </p:anim>
                                    <p:anim calcmode="lin" valueType="num">
                                      <p:cBhvr additive="base">
                                        <p:cTn id="26" dur="500" fill="hold"/>
                                        <p:tgtEl>
                                          <p:spTgt spid="256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3497"/>
                                        </p:tgtEl>
                                        <p:attrNameLst>
                                          <p:attrName>style.visibility</p:attrName>
                                        </p:attrNameLst>
                                      </p:cBhvr>
                                      <p:to>
                                        <p:strVal val="visible"/>
                                      </p:to>
                                    </p:set>
                                    <p:anim calcmode="lin" valueType="num">
                                      <p:cBhvr additive="base">
                                        <p:cTn id="31" dur="500" fill="hold"/>
                                        <p:tgtEl>
                                          <p:spTgt spid="63497"/>
                                        </p:tgtEl>
                                        <p:attrNameLst>
                                          <p:attrName>ppt_x</p:attrName>
                                        </p:attrNameLst>
                                      </p:cBhvr>
                                      <p:tavLst>
                                        <p:tav tm="0">
                                          <p:val>
                                            <p:strVal val="#ppt_x"/>
                                          </p:val>
                                        </p:tav>
                                        <p:tav tm="100000">
                                          <p:val>
                                            <p:strVal val="#ppt_x"/>
                                          </p:val>
                                        </p:tav>
                                      </p:tavLst>
                                    </p:anim>
                                    <p:anim calcmode="lin" valueType="num">
                                      <p:cBhvr additive="base">
                                        <p:cTn id="32" dur="500" fill="hold"/>
                                        <p:tgtEl>
                                          <p:spTgt spid="6349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611"/>
                                        </p:tgtEl>
                                        <p:attrNameLst>
                                          <p:attrName>style.visibility</p:attrName>
                                        </p:attrNameLst>
                                      </p:cBhvr>
                                      <p:to>
                                        <p:strVal val="visible"/>
                                      </p:to>
                                    </p:set>
                                    <p:anim calcmode="lin" valueType="num">
                                      <p:cBhvr additive="base">
                                        <p:cTn id="37" dur="500" fill="hold"/>
                                        <p:tgtEl>
                                          <p:spTgt spid="25611"/>
                                        </p:tgtEl>
                                        <p:attrNameLst>
                                          <p:attrName>ppt_x</p:attrName>
                                        </p:attrNameLst>
                                      </p:cBhvr>
                                      <p:tavLst>
                                        <p:tav tm="0">
                                          <p:val>
                                            <p:strVal val="#ppt_x"/>
                                          </p:val>
                                        </p:tav>
                                        <p:tav tm="100000">
                                          <p:val>
                                            <p:strVal val="#ppt_x"/>
                                          </p:val>
                                        </p:tav>
                                      </p:tavLst>
                                    </p:anim>
                                    <p:anim calcmode="lin" valueType="num">
                                      <p:cBhvr additive="base">
                                        <p:cTn id="38" dur="500" fill="hold"/>
                                        <p:tgtEl>
                                          <p:spTgt spid="256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P spid="25610" grpId="0"/>
      <p:bldP spid="25611" grpId="0"/>
      <p:bldP spid="2" grpId="0"/>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16" name="Text Box 11"/>
          <p:cNvSpPr txBox="1"/>
          <p:nvPr/>
        </p:nvSpPr>
        <p:spPr>
          <a:xfrm>
            <a:off x="1881188" y="1143000"/>
            <a:ext cx="4214812" cy="5507990"/>
          </a:xfrm>
          <a:prstGeom prst="rect">
            <a:avLst/>
          </a:prstGeom>
          <a:noFill/>
          <a:ln w="9525">
            <a:noFill/>
          </a:ln>
        </p:spPr>
        <p:txBody>
          <a:bodyPr anchor="t">
            <a:spAutoFit/>
          </a:bodyPr>
          <a:p>
            <a:pPr eaLnBrk="0" hangingPunct="0"/>
            <a:r>
              <a:rPr lang="zh-CN" altLang="en-US" sz="3200" b="1" dirty="0">
                <a:solidFill>
                  <a:srgbClr val="000000"/>
                </a:solidFill>
                <a:latin typeface="楷体" panose="02010609060101010101" pitchFamily="49" charset="-122"/>
                <a:ea typeface="楷体" panose="02010609060101010101" pitchFamily="49" charset="-122"/>
              </a:rPr>
              <a:t>    赵匡胤是后周禁军的统帅，负责防守京师。</a:t>
            </a:r>
            <a:r>
              <a:rPr lang="en-US" altLang="zh-CN" sz="3200" b="1" dirty="0">
                <a:solidFill>
                  <a:srgbClr val="000000"/>
                </a:solidFill>
                <a:latin typeface="楷体" panose="02010609060101010101" pitchFamily="49" charset="-122"/>
                <a:ea typeface="楷体" panose="02010609060101010101" pitchFamily="49" charset="-122"/>
              </a:rPr>
              <a:t>960</a:t>
            </a:r>
            <a:r>
              <a:rPr lang="zh-CN" altLang="en-US" sz="3200" b="1" dirty="0">
                <a:solidFill>
                  <a:srgbClr val="000000"/>
                </a:solidFill>
                <a:latin typeface="楷体" panose="02010609060101010101" pitchFamily="49" charset="-122"/>
                <a:ea typeface="楷体" panose="02010609060101010101" pitchFamily="49" charset="-122"/>
              </a:rPr>
              <a:t>年初，朝廷派他北上抵抗辽军。军队行至开封以北的</a:t>
            </a:r>
            <a:r>
              <a:rPr lang="zh-CN" altLang="en-US" sz="3200" b="1" dirty="0">
                <a:solidFill>
                  <a:srgbClr val="FF0000"/>
                </a:solidFill>
                <a:latin typeface="楷体" panose="02010609060101010101" pitchFamily="49" charset="-122"/>
                <a:ea typeface="楷体" panose="02010609060101010101" pitchFamily="49" charset="-122"/>
              </a:rPr>
              <a:t>陈桥驿</a:t>
            </a:r>
            <a:r>
              <a:rPr lang="zh-CN" altLang="en-US" sz="3200" b="1" dirty="0">
                <a:solidFill>
                  <a:srgbClr val="000000"/>
                </a:solidFill>
                <a:latin typeface="楷体" panose="02010609060101010101" pitchFamily="49" charset="-122"/>
                <a:ea typeface="楷体" panose="02010609060101010101" pitchFamily="49" charset="-122"/>
              </a:rPr>
              <a:t>时，谋士和诸将拿出预备好的黄龙袍披到赵匡胤身上，叩头便拜，口称“万岁”，赵匡胤就这样当了皇帝。</a:t>
            </a:r>
            <a:endParaRPr lang="en-US" altLang="zh-CN" sz="2800" b="1" dirty="0">
              <a:solidFill>
                <a:srgbClr val="000000"/>
              </a:solidFill>
              <a:latin typeface="楷体" panose="02010609060101010101" pitchFamily="49" charset="-122"/>
              <a:ea typeface="楷体" panose="02010609060101010101" pitchFamily="49" charset="-122"/>
            </a:endParaRPr>
          </a:p>
        </p:txBody>
      </p:sp>
      <p:sp>
        <p:nvSpPr>
          <p:cNvPr id="5" name="Rectangle 2"/>
          <p:cNvSpPr>
            <a:spLocks noChangeArrowheads="1"/>
          </p:cNvSpPr>
          <p:nvPr/>
        </p:nvSpPr>
        <p:spPr bwMode="auto">
          <a:xfrm>
            <a:off x="7319963" y="469900"/>
            <a:ext cx="2214563" cy="645160"/>
          </a:xfrm>
          <a:prstGeom prst="rect">
            <a:avLst/>
          </a:prstGeom>
          <a:solidFill>
            <a:srgbClr val="92D050">
              <a:alpha val="16000"/>
            </a:srgbClr>
          </a:solidFill>
          <a:ln w="9525">
            <a:solidFill>
              <a:schemeClr val="tx1"/>
            </a:solidFill>
            <a:miter lim="800000"/>
          </a:ln>
          <a:effectLst/>
        </p:spPr>
        <p:txBody>
          <a:bodyPr>
            <a:spAutoFit/>
          </a:bodyPr>
          <a:p>
            <a:r>
              <a:rPr lang="zh-CN" altLang="en-US" sz="3600" b="1" dirty="0">
                <a:solidFill>
                  <a:srgbClr val="FF0000"/>
                </a:solidFill>
                <a:effectLst>
                  <a:outerShdw blurRad="38100" dist="38100" dir="2700000">
                    <a:srgbClr val="C0C0C0"/>
                  </a:outerShdw>
                </a:effectLst>
                <a:latin typeface="楷体" panose="02010609060101010101" pitchFamily="49" charset="-122"/>
                <a:ea typeface="楷体" panose="02010609060101010101" pitchFamily="49" charset="-122"/>
              </a:rPr>
              <a:t>相关史事</a:t>
            </a:r>
            <a:endParaRPr lang="zh-CN" altLang="en-US" sz="3600" b="1" dirty="0">
              <a:solidFill>
                <a:srgbClr val="FF0000"/>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grpSp>
        <p:nvGrpSpPr>
          <p:cNvPr id="57347" name="组合 8"/>
          <p:cNvGrpSpPr/>
          <p:nvPr/>
        </p:nvGrpSpPr>
        <p:grpSpPr>
          <a:xfrm>
            <a:off x="6108700" y="1428750"/>
            <a:ext cx="4114800" cy="4808219"/>
            <a:chOff x="4912168" y="4000503"/>
            <a:chExt cx="2592899" cy="2266288"/>
          </a:xfrm>
        </p:grpSpPr>
        <p:sp>
          <p:nvSpPr>
            <p:cNvPr id="10" name="Text Box 5"/>
            <p:cNvSpPr txBox="1">
              <a:spLocks noChangeArrowheads="1"/>
            </p:cNvSpPr>
            <p:nvPr/>
          </p:nvSpPr>
          <p:spPr bwMode="auto">
            <a:xfrm>
              <a:off x="5129244" y="6020768"/>
              <a:ext cx="2205764" cy="246023"/>
            </a:xfrm>
            <a:prstGeom prst="rect">
              <a:avLst/>
            </a:prstGeom>
            <a:noFill/>
            <a:ln w="9525">
              <a:noFill/>
              <a:miter lim="800000"/>
            </a:ln>
          </p:spPr>
          <p:txBody>
            <a:bodyPr>
              <a:spAutoFit/>
            </a:bodyPr>
            <a:p>
              <a:pPr>
                <a:spcBef>
                  <a:spcPct val="50000"/>
                </a:spcBef>
              </a:pPr>
              <a:r>
                <a:rPr lang="zh-CN" altLang="en-US" sz="2800" b="1" dirty="0">
                  <a:solidFill>
                    <a:srgbClr val="C00000"/>
                  </a:solidFill>
                  <a:effectLst>
                    <a:outerShdw blurRad="38100" dist="38100" dir="2700000">
                      <a:srgbClr val="C0C0C0"/>
                    </a:outerShdw>
                  </a:effectLst>
                  <a:latin typeface="楷体" panose="02010609060101010101" pitchFamily="49" charset="-122"/>
                  <a:ea typeface="楷体" panose="02010609060101010101" pitchFamily="49" charset="-122"/>
                </a:rPr>
                <a:t>陈桥兵变黄袍加身</a:t>
              </a:r>
              <a:endParaRPr lang="zh-CN" altLang="en-US" sz="2800" b="1" dirty="0">
                <a:solidFill>
                  <a:srgbClr val="C00000"/>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pic>
          <p:nvPicPr>
            <p:cNvPr id="57349" name="Picture 8" descr="huangpaojiashen"/>
            <p:cNvPicPr>
              <a:picLocks noChangeAspect="1"/>
            </p:cNvPicPr>
            <p:nvPr/>
          </p:nvPicPr>
          <p:blipFill>
            <a:blip r:embed="rId2"/>
            <a:stretch>
              <a:fillRect/>
            </a:stretch>
          </p:blipFill>
          <p:spPr>
            <a:xfrm>
              <a:off x="4912168" y="4000503"/>
              <a:ext cx="2592899" cy="1995250"/>
            </a:xfrm>
            <a:prstGeom prst="rect">
              <a:avLst/>
            </a:prstGeom>
            <a:noFill/>
            <a:ln w="9525">
              <a:noFill/>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35" y="0"/>
            <a:ext cx="12191365" cy="6858635"/>
          </a:xfrm>
          <a:prstGeom prst="rect">
            <a:avLst/>
          </a:prstGeom>
        </p:spPr>
      </p:pic>
      <p:sp>
        <p:nvSpPr>
          <p:cNvPr id="11" name="矩形 10"/>
          <p:cNvSpPr/>
          <p:nvPr>
            <p:custDataLst>
              <p:tags r:id="rId2"/>
            </p:custDataLst>
          </p:nvPr>
        </p:nvSpPr>
        <p:spPr>
          <a:xfrm>
            <a:off x="609868" y="342960"/>
            <a:ext cx="10972833" cy="305452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latin typeface="Arial" panose="020B0604020202020204" pitchFamily="34" charset="0"/>
              <a:ea typeface="微软雅黑" panose="020B0503020204020204" charset="-122"/>
            </a:endParaRPr>
          </a:p>
        </p:txBody>
      </p:sp>
      <p:pic>
        <p:nvPicPr>
          <p:cNvPr id="7" name="图片 6"/>
          <p:cNvPicPr preferRelativeResize="0">
            <a:picLocks noChangeAspect="1"/>
          </p:cNvPicPr>
          <p:nvPr>
            <p:custDataLst>
              <p:tags r:id="rId3"/>
            </p:custDataLst>
          </p:nvPr>
        </p:nvPicPr>
        <p:blipFill>
          <a:blip r:embed="rId4"/>
          <a:srcRect l="5606" r="5606"/>
          <a:stretch>
            <a:fillRect/>
          </a:stretch>
        </p:blipFill>
        <p:spPr>
          <a:xfrm>
            <a:off x="609298" y="344608"/>
            <a:ext cx="4488649" cy="3366485"/>
          </a:xfrm>
          <a:prstGeom prst="rect">
            <a:avLst/>
          </a:prstGeom>
          <a:noFill/>
        </p:spPr>
      </p:pic>
      <p:sp>
        <p:nvSpPr>
          <p:cNvPr id="12" name="直角三角形 11"/>
          <p:cNvSpPr/>
          <p:nvPr>
            <p:custDataLst>
              <p:tags r:id="rId5"/>
            </p:custDataLst>
          </p:nvPr>
        </p:nvSpPr>
        <p:spPr>
          <a:xfrm rot="5400000">
            <a:off x="5108485" y="3386944"/>
            <a:ext cx="298451" cy="319530"/>
          </a:xfrm>
          <a:prstGeom prst="rtTriangle">
            <a:avLst/>
          </a:prstGeom>
          <a:solidFill>
            <a:schemeClr val="tx1">
              <a:lumMod val="65000"/>
              <a:lumOff val="3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300" tIns="41149" rIns="82300" bIns="41149" numCol="1" spcCol="0" rtlCol="0" fromWordArt="0" anchor="ctr" anchorCtr="0" forceAA="0" compatLnSpc="1">
            <a:noAutofit/>
          </a:bodyPr>
          <a:lstStyle/>
          <a:p>
            <a:pPr algn="ctr"/>
            <a:endParaRPr lang="zh-CN" altLang="en-US" sz="1620">
              <a:latin typeface="Arial" panose="020B0604020202020204" pitchFamily="34" charset="0"/>
              <a:ea typeface="微软雅黑" panose="020B0503020204020204" charset="-122"/>
            </a:endParaRPr>
          </a:p>
        </p:txBody>
      </p:sp>
      <p:sp>
        <p:nvSpPr>
          <p:cNvPr id="16" name="文本框 15"/>
          <p:cNvSpPr txBox="1"/>
          <p:nvPr>
            <p:custDataLst>
              <p:tags r:id="rId6"/>
            </p:custDataLst>
          </p:nvPr>
        </p:nvSpPr>
        <p:spPr>
          <a:xfrm>
            <a:off x="5417155" y="575703"/>
            <a:ext cx="5922433" cy="2904671"/>
          </a:xfrm>
          <a:prstGeom prst="rect">
            <a:avLst/>
          </a:prstGeom>
          <a:noFill/>
        </p:spPr>
        <p:txBody>
          <a:bodyPr wrap="square" lIns="91444" tIns="0" rIns="74299" bIns="0" rtlCol="0">
            <a:noAutofit/>
          </a:bodyPr>
          <a:lstStyle>
            <a:defPPr>
              <a:defRPr lang="zh-CN"/>
            </a:defPPr>
            <a:lvl1pPr fontAlgn="auto">
              <a:lnSpc>
                <a:spcPct val="130000"/>
              </a:lnSpc>
              <a:spcAft>
                <a:spcPts val="1000"/>
              </a:spcAft>
              <a:defRPr sz="1600" spc="150"/>
            </a:lvl1pPr>
          </a:lstStyle>
          <a:p>
            <a:pPr marL="0" indent="0" algn="l">
              <a:lnSpc>
                <a:spcPct val="130000"/>
              </a:lnSpc>
              <a:spcBef>
                <a:spcPts val="0"/>
              </a:spcBef>
              <a:spcAft>
                <a:spcPts val="1000"/>
              </a:spcAft>
              <a:buSzPct val="100000"/>
            </a:pPr>
            <a:r>
              <a:rPr lang="zh-CN" altLang="en-US" sz="2665" dirty="0">
                <a:solidFill>
                  <a:schemeClr val="bg1">
                    <a:lumMod val="95000"/>
                  </a:schemeClr>
                </a:solidFill>
                <a:latin typeface="方正小标宋_GBK" panose="02000000000000000000" charset="-122"/>
                <a:ea typeface="方正小标宋_GBK" panose="02000000000000000000" charset="-122"/>
                <a:cs typeface="方正小标宋_GBK" panose="02000000000000000000" charset="-122"/>
              </a:rPr>
              <a:t>消除南方割据政权</a:t>
            </a:r>
            <a:endParaRPr lang="zh-CN" altLang="en-US" sz="2665" dirty="0">
              <a:solidFill>
                <a:schemeClr val="bg1">
                  <a:lumMod val="95000"/>
                </a:schemeClr>
              </a:solidFill>
              <a:latin typeface="方正小标宋_GBK" panose="02000000000000000000" charset="-122"/>
              <a:ea typeface="方正小标宋_GBK" panose="02000000000000000000" charset="-122"/>
              <a:cs typeface="方正小标宋_GBK" panose="02000000000000000000" charset="-122"/>
            </a:endParaRPr>
          </a:p>
          <a:p>
            <a:pPr marL="0" indent="0" algn="l">
              <a:lnSpc>
                <a:spcPct val="130000"/>
              </a:lnSpc>
              <a:spcBef>
                <a:spcPts val="0"/>
              </a:spcBef>
              <a:spcAft>
                <a:spcPts val="1000"/>
              </a:spcAft>
              <a:buSzPct val="100000"/>
            </a:pPr>
            <a:r>
              <a:rPr lang="zh-CN" altLang="en-US" sz="2665" dirty="0">
                <a:solidFill>
                  <a:schemeClr val="bg1">
                    <a:lumMod val="95000"/>
                  </a:schemeClr>
                </a:solidFill>
                <a:latin typeface="方正小标宋_GBK" panose="02000000000000000000" charset="-122"/>
                <a:ea typeface="方正小标宋_GBK" panose="02000000000000000000" charset="-122"/>
                <a:cs typeface="方正小标宋_GBK" panose="02000000000000000000" charset="-122"/>
                <a:sym typeface="+mn-ea"/>
              </a:rPr>
              <a:t>        赵匡胤在位期间，依照 “先南后北”的策略，致力于统一全国，先后灭亡南方割据政权，完成了全国大部分的统一。（</a:t>
            </a:r>
            <a:r>
              <a:rPr lang="zh-CN" altLang="en-US" sz="2665" b="1" dirty="0">
                <a:solidFill>
                  <a:srgbClr val="FFFF00"/>
                </a:solidFill>
                <a:latin typeface="方正小标宋简体" charset="-122"/>
                <a:ea typeface="方正小标宋简体" charset="-122"/>
                <a:sym typeface="+mn-ea"/>
              </a:rPr>
              <a:t>局部统一</a:t>
            </a:r>
            <a:r>
              <a:rPr lang="zh-CN" altLang="en-US" sz="2665" dirty="0">
                <a:solidFill>
                  <a:schemeClr val="bg1">
                    <a:lumMod val="95000"/>
                  </a:schemeClr>
                </a:solidFill>
                <a:latin typeface="方正小标宋_GBK" panose="02000000000000000000" charset="-122"/>
                <a:ea typeface="方正小标宋_GBK" panose="02000000000000000000" charset="-122"/>
                <a:cs typeface="方正小标宋_GBK" panose="02000000000000000000" charset="-122"/>
                <a:sym typeface="+mn-ea"/>
              </a:rPr>
              <a:t>）</a:t>
            </a:r>
            <a:endParaRPr lang="zh-CN" altLang="en-US" sz="2665" dirty="0">
              <a:solidFill>
                <a:schemeClr val="bg1">
                  <a:lumMod val="95000"/>
                </a:schemeClr>
              </a:solidFill>
              <a:latin typeface="方正小标宋_GBK" panose="02000000000000000000" charset="-122"/>
              <a:ea typeface="方正小标宋_GBK" panose="02000000000000000000" charset="-122"/>
              <a:cs typeface="方正小标宋_GBK" panose="02000000000000000000" charset="-122"/>
            </a:endParaRPr>
          </a:p>
          <a:p>
            <a:pPr marL="0" indent="0" algn="l">
              <a:lnSpc>
                <a:spcPct val="130000"/>
              </a:lnSpc>
              <a:spcBef>
                <a:spcPts val="0"/>
              </a:spcBef>
              <a:spcAft>
                <a:spcPts val="1000"/>
              </a:spcAft>
              <a:buSzPct val="100000"/>
            </a:pPr>
            <a:endParaRPr lang="zh-CN" altLang="en-US" sz="2665" dirty="0">
              <a:solidFill>
                <a:schemeClr val="bg1">
                  <a:lumMod val="95000"/>
                </a:schemeClr>
              </a:solidFill>
              <a:latin typeface="方正小标宋_GBK" panose="02000000000000000000" charset="-122"/>
              <a:ea typeface="方正小标宋_GBK" panose="02000000000000000000" charset="-122"/>
              <a:cs typeface="方正小标宋_GBK" panose="02000000000000000000" charset="-122"/>
            </a:endParaRPr>
          </a:p>
        </p:txBody>
      </p:sp>
      <p:sp>
        <p:nvSpPr>
          <p:cNvPr id="18" name="文本框 17"/>
          <p:cNvSpPr txBox="1"/>
          <p:nvPr>
            <p:custDataLst>
              <p:tags r:id="rId7"/>
            </p:custDataLst>
          </p:nvPr>
        </p:nvSpPr>
        <p:spPr>
          <a:xfrm>
            <a:off x="1212245" y="4065210"/>
            <a:ext cx="9767510" cy="1847548"/>
          </a:xfrm>
          <a:prstGeom prst="rect">
            <a:avLst/>
          </a:prstGeom>
          <a:noFill/>
        </p:spPr>
        <p:txBody>
          <a:bodyPr wrap="square" lIns="91444" tIns="0" rIns="74299" bIns="0" rtlCol="0">
            <a:noAutofit/>
          </a:bodyPr>
          <a:lstStyle>
            <a:defPPr>
              <a:defRPr lang="zh-CN"/>
            </a:defPPr>
            <a:lvl1pPr fontAlgn="auto">
              <a:lnSpc>
                <a:spcPct val="130000"/>
              </a:lnSpc>
              <a:spcAft>
                <a:spcPts val="1000"/>
              </a:spcAft>
              <a:defRPr sz="1600" spc="150"/>
            </a:lvl1pPr>
          </a:lstStyle>
          <a:p>
            <a:pPr marL="0" indent="0" algn="l">
              <a:lnSpc>
                <a:spcPct val="130000"/>
              </a:lnSpc>
              <a:spcBef>
                <a:spcPts val="0"/>
              </a:spcBef>
              <a:spcAft>
                <a:spcPts val="1000"/>
              </a:spcAft>
              <a:buSzPct val="100000"/>
            </a:pPr>
            <a:r>
              <a:rPr lang="zh-CN" altLang="en-US" sz="2285" dirty="0">
                <a:solidFill>
                  <a:schemeClr val="accent4">
                    <a:lumMod val="50000"/>
                  </a:schemeClr>
                </a:solidFill>
                <a:latin typeface="方正萤雪简体" panose="02000000000000000000" charset="-122"/>
                <a:ea typeface="方正萤雪简体" panose="02000000000000000000" charset="-122"/>
                <a:cs typeface="方正萤雪简体" panose="02000000000000000000" charset="-122"/>
              </a:rPr>
              <a:t>       </a:t>
            </a:r>
            <a:r>
              <a:rPr lang="zh-CN" altLang="en-US" sz="2285" b="1" dirty="0">
                <a:solidFill>
                  <a:schemeClr val="accent5"/>
                </a:solidFill>
                <a:latin typeface="方正萤雪简体" panose="02000000000000000000" charset="-122"/>
                <a:ea typeface="方正萤雪简体" panose="02000000000000000000" charset="-122"/>
                <a:cs typeface="方正萤雪简体" panose="02000000000000000000" charset="-122"/>
              </a:rPr>
              <a:t>赵匡胤相继灭亡后蜀、南汉及南唐，其弟宋太宗继位后灭吴越、闽南、北汉。北宋统一战争结束了自唐朝安史之乱以来的藩镇割据和五代十国的分裂局面，实现了南北方主要地区的统一，对社会经济文化的发展起了促进作用。</a:t>
            </a:r>
            <a:endParaRPr lang="zh-CN" altLang="en-US" sz="2285" b="1" dirty="0">
              <a:solidFill>
                <a:schemeClr val="accent5"/>
              </a:solidFill>
              <a:latin typeface="方正萤雪简体" panose="02000000000000000000" charset="-122"/>
              <a:ea typeface="方正萤雪简体" panose="02000000000000000000" charset="-122"/>
              <a:cs typeface="方正萤雪简体" panose="02000000000000000000" charset="-122"/>
            </a:endParaRPr>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0"/>
            <a:ext cx="12191365" cy="6858635"/>
          </a:xfrm>
          <a:prstGeom prst="rect">
            <a:avLst/>
          </a:prstGeom>
        </p:spPr>
      </p:pic>
      <p:pic>
        <p:nvPicPr>
          <p:cNvPr id="65" name="图片 64" descr="bizhensizhixiaoguobeijingsucai_5730857.jpg"/>
          <p:cNvPicPr>
            <a:picLocks noChangeAspect="1"/>
          </p:cNvPicPr>
          <p:nvPr/>
        </p:nvPicPr>
        <p:blipFill>
          <a:blip r:embed="rId2"/>
          <a:srcRect t="26511" b="22802"/>
          <a:stretch>
            <a:fillRect/>
          </a:stretch>
        </p:blipFill>
        <p:spPr>
          <a:xfrm>
            <a:off x="3102407" y="5810267"/>
            <a:ext cx="4014135" cy="544289"/>
          </a:xfrm>
          <a:prstGeom prst="rect">
            <a:avLst/>
          </a:prstGeom>
          <a:effectLst>
            <a:softEdge rad="63500"/>
          </a:effectLst>
        </p:spPr>
      </p:pic>
      <p:pic>
        <p:nvPicPr>
          <p:cNvPr id="12290" name="图片 53" descr="t018d16e110143ea110.jpg"/>
          <p:cNvPicPr>
            <a:picLocks noChangeAspect="1"/>
          </p:cNvPicPr>
          <p:nvPr/>
        </p:nvPicPr>
        <p:blipFill>
          <a:blip r:embed="rId3">
            <a:clrChange>
              <a:clrFrom>
                <a:srgbClr val="F2F2F2"/>
              </a:clrFrom>
              <a:clrTo>
                <a:srgbClr val="F2F2F2">
                  <a:alpha val="0"/>
                </a:srgbClr>
              </a:clrTo>
            </a:clrChange>
          </a:blip>
          <a:srcRect t="54831" b="25095"/>
          <a:stretch>
            <a:fillRect/>
          </a:stretch>
        </p:blipFill>
        <p:spPr>
          <a:xfrm>
            <a:off x="585788" y="6762750"/>
            <a:ext cx="10972800" cy="136525"/>
          </a:xfrm>
          <a:prstGeom prst="rect">
            <a:avLst/>
          </a:prstGeom>
          <a:noFill/>
          <a:ln w="9525">
            <a:noFill/>
          </a:ln>
        </p:spPr>
      </p:pic>
      <p:sp>
        <p:nvSpPr>
          <p:cNvPr id="10" name="矩形 9"/>
          <p:cNvSpPr/>
          <p:nvPr/>
        </p:nvSpPr>
        <p:spPr bwMode="auto">
          <a:xfrm flipV="1">
            <a:off x="609296" y="6855303"/>
            <a:ext cx="10973404" cy="43542"/>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defRPr/>
            </a:pPr>
            <a:endParaRPr lang="zh-CN" altLang="en-US" sz="1715" strike="noStrike" noProof="1" dirty="0">
              <a:ln>
                <a:solidFill>
                  <a:srgbClr val="660033"/>
                </a:solidFill>
              </a:ln>
            </a:endParaRPr>
          </a:p>
        </p:txBody>
      </p:sp>
      <p:pic>
        <p:nvPicPr>
          <p:cNvPr id="30" name="图片 29" descr="1446450858110.jpg"/>
          <p:cNvPicPr>
            <a:picLocks noChangeAspect="1"/>
          </p:cNvPicPr>
          <p:nvPr/>
        </p:nvPicPr>
        <p:blipFill>
          <a:blip r:embed="rId4"/>
          <a:stretch>
            <a:fillRect/>
          </a:stretch>
        </p:blipFill>
        <p:spPr>
          <a:xfrm>
            <a:off x="3330575" y="1714500"/>
            <a:ext cx="5116513" cy="2774950"/>
          </a:xfrm>
          <a:prstGeom prst="rect">
            <a:avLst/>
          </a:prstGeom>
          <a:ln>
            <a:noFill/>
          </a:ln>
          <a:effectLst>
            <a:outerShdw blurRad="292100" dist="139700" dir="2700000" algn="tl" rotWithShape="0">
              <a:srgbClr val="333333">
                <a:alpha val="65000"/>
              </a:srgbClr>
            </a:outerShdw>
          </a:effectLst>
        </p:spPr>
      </p:pic>
      <p:sp>
        <p:nvSpPr>
          <p:cNvPr id="31" name="矩形 30"/>
          <p:cNvSpPr/>
          <p:nvPr/>
        </p:nvSpPr>
        <p:spPr>
          <a:xfrm>
            <a:off x="5194300" y="4192588"/>
            <a:ext cx="1714500" cy="296863"/>
          </a:xfrm>
          <a:prstGeom prst="rect">
            <a:avLst/>
          </a:prstGeom>
        </p:spPr>
        <p:txBody>
          <a:bodyPr wrap="none">
            <a:spAutoFit/>
          </a:bodyPr>
          <a:lstStyle/>
          <a:p>
            <a:pPr fontAlgn="auto"/>
            <a:r>
              <a:rPr lang="zh-CN" altLang="en-US" sz="1335" b="1" strike="noStrike" noProof="1" dirty="0" smtClean="0">
                <a:solidFill>
                  <a:schemeClr val="tx1"/>
                </a:solidFill>
                <a:effectLst>
                  <a:outerShdw blurRad="38100" dist="38100" dir="2700000" algn="tl">
                    <a:srgbClr val="000000">
                      <a:alpha val="43137"/>
                    </a:srgbClr>
                  </a:outerShdw>
                </a:effectLst>
                <a:latin typeface="+mn-lt"/>
                <a:ea typeface="+mn-ea"/>
                <a:cs typeface="+mn-cs"/>
              </a:rPr>
              <a:t>赵匡胤与赵普议事图</a:t>
            </a:r>
            <a:endParaRPr lang="zh-CN" altLang="en-US" sz="1335" b="1" strike="noStrike" noProof="1" dirty="0" smtClean="0">
              <a:solidFill>
                <a:schemeClr val="tx1"/>
              </a:solidFill>
              <a:effectLst>
                <a:outerShdw blurRad="38100" dist="38100" dir="2700000" algn="tl">
                  <a:srgbClr val="000000">
                    <a:alpha val="43137"/>
                  </a:srgbClr>
                </a:outerShdw>
              </a:effectLst>
            </a:endParaRPr>
          </a:p>
        </p:txBody>
      </p:sp>
      <p:sp>
        <p:nvSpPr>
          <p:cNvPr id="32" name="矩形 31"/>
          <p:cNvSpPr/>
          <p:nvPr/>
        </p:nvSpPr>
        <p:spPr>
          <a:xfrm>
            <a:off x="4929188" y="338138"/>
            <a:ext cx="2555875" cy="501650"/>
          </a:xfrm>
          <a:prstGeom prst="rect">
            <a:avLst/>
          </a:prstGeom>
        </p:spPr>
        <p:txBody>
          <a:bodyPr wrap="none">
            <a:spAutoFit/>
          </a:bodyPr>
          <a:lstStyle/>
          <a:p>
            <a:pPr algn="ctr" fontAlgn="auto"/>
            <a:r>
              <a:rPr lang="zh-CN" altLang="en-US" sz="2665" b="1" strike="noStrike" noProof="1" dirty="0">
                <a:solidFill>
                  <a:srgbClr val="660033"/>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赵普</a:t>
            </a:r>
            <a:r>
              <a:rPr lang="en-US" altLang="zh-CN" sz="2665" b="1" strike="noStrike" noProof="1" dirty="0">
                <a:solidFill>
                  <a:srgbClr val="660033"/>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a:t>
            </a:r>
            <a:r>
              <a:rPr lang="zh-CN" altLang="en-US" sz="2665" b="1" strike="noStrike" noProof="1" dirty="0">
                <a:solidFill>
                  <a:srgbClr val="660033"/>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开药方</a:t>
            </a:r>
            <a:r>
              <a:rPr lang="en-US" altLang="zh-CN" sz="2665" b="1" strike="noStrike" noProof="1" dirty="0">
                <a:solidFill>
                  <a:srgbClr val="660033"/>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a:t>
            </a:r>
            <a:endParaRPr lang="en-US" altLang="zh-CN" sz="2665" b="1" strike="noStrike" noProof="1" dirty="0">
              <a:solidFill>
                <a:srgbClr val="660033"/>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3" name="圆角矩形标注 32"/>
          <p:cNvSpPr/>
          <p:nvPr/>
        </p:nvSpPr>
        <p:spPr>
          <a:xfrm>
            <a:off x="8341360" y="838835"/>
            <a:ext cx="2463165" cy="1709420"/>
          </a:xfrm>
          <a:prstGeom prst="wedgeRoundRectCallout">
            <a:avLst>
              <a:gd name="adj1" fmla="val -108030"/>
              <a:gd name="adj2" fmla="val 25832"/>
              <a:gd name="adj3" fmla="val 16667"/>
            </a:avLst>
          </a:prstGeom>
          <a:solidFill>
            <a:srgbClr val="993300"/>
          </a:solidFill>
          <a:ln>
            <a:solidFill>
              <a:srgbClr val="FFFF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altLang="zh-CN" sz="1905" b="1" strike="noStrike" noProof="1">
                <a:solidFill>
                  <a:schemeClr val="bg1"/>
                </a:solidFill>
                <a:latin typeface="黑体" panose="02010609060101010101" pitchFamily="2" charset="-122"/>
                <a:ea typeface="黑体" panose="02010609060101010101" pitchFamily="2" charset="-122"/>
                <a:sym typeface="+mn-ea"/>
              </a:rPr>
              <a:t> </a:t>
            </a:r>
            <a:r>
              <a:rPr lang="en-US" altLang="zh-CN" sz="1905" b="1" strike="noStrike" noProof="1" smtClean="0">
                <a:solidFill>
                  <a:schemeClr val="bg1"/>
                </a:solidFill>
                <a:latin typeface="黑体" panose="02010609060101010101" pitchFamily="2" charset="-122"/>
                <a:ea typeface="黑体" panose="02010609060101010101" pitchFamily="2" charset="-122"/>
                <a:sym typeface="+mn-ea"/>
              </a:rPr>
              <a:t>   </a:t>
            </a:r>
            <a:r>
              <a:rPr lang="zh-CN" altLang="en-US" sz="1905" b="1" strike="noStrike" noProof="1" smtClean="0">
                <a:solidFill>
                  <a:schemeClr val="bg1"/>
                </a:solidFill>
                <a:latin typeface="黑体" panose="02010609060101010101" pitchFamily="2" charset="-122"/>
                <a:ea typeface="黑体" panose="02010609060101010101" pitchFamily="2" charset="-122"/>
                <a:sym typeface="+mn-ea"/>
              </a:rPr>
              <a:t>自</a:t>
            </a:r>
            <a:r>
              <a:rPr lang="zh-CN" altLang="en-US" sz="1905" b="1" strike="noStrike" noProof="1">
                <a:solidFill>
                  <a:schemeClr val="bg1"/>
                </a:solidFill>
                <a:latin typeface="黑体" panose="02010609060101010101" pitchFamily="2" charset="-122"/>
                <a:ea typeface="黑体" panose="02010609060101010101" pitchFamily="2" charset="-122"/>
                <a:sym typeface="+mn-ea"/>
              </a:rPr>
              <a:t>唐季以来,数十年间,帝王凡易八姓,战斗不息,生民涂炭,其何故也?  </a:t>
            </a:r>
            <a:endParaRPr lang="zh-CN" altLang="en-US" sz="1905" b="1" strike="noStrike" noProof="1">
              <a:solidFill>
                <a:schemeClr val="bg1"/>
              </a:solidFill>
              <a:latin typeface="黑体" panose="02010609060101010101" pitchFamily="2" charset="-122"/>
              <a:ea typeface="黑体" panose="02010609060101010101" pitchFamily="2" charset="-122"/>
            </a:endParaRPr>
          </a:p>
        </p:txBody>
      </p:sp>
      <p:sp>
        <p:nvSpPr>
          <p:cNvPr id="34" name="圆角矩形标注 33"/>
          <p:cNvSpPr/>
          <p:nvPr/>
        </p:nvSpPr>
        <p:spPr>
          <a:xfrm>
            <a:off x="1834758" y="1145157"/>
            <a:ext cx="1929243" cy="1156615"/>
          </a:xfrm>
          <a:prstGeom prst="wedgeRoundRectCallout">
            <a:avLst>
              <a:gd name="adj1" fmla="val 56686"/>
              <a:gd name="adj2" fmla="val 101329"/>
              <a:gd name="adj3" fmla="val 16667"/>
            </a:avLst>
          </a:prstGeom>
          <a:solidFill>
            <a:srgbClr val="993300"/>
          </a:solidFill>
          <a:ln>
            <a:solidFill>
              <a:srgbClr val="FFFF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zh-CN" altLang="en-US" sz="1905" b="1" strike="noStrike" noProof="1"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mn-ea"/>
              </a:rPr>
              <a:t>    此非他故,方镇太重,君弱臣强而已。</a:t>
            </a:r>
            <a:endParaRPr lang="zh-CN" altLang="en-US" sz="1905" b="1" strike="noStrike" noProof="1">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6" name="圆角矩形标注 35"/>
          <p:cNvSpPr/>
          <p:nvPr/>
        </p:nvSpPr>
        <p:spPr>
          <a:xfrm>
            <a:off x="8953519" y="3429000"/>
            <a:ext cx="2109122" cy="1292688"/>
          </a:xfrm>
          <a:prstGeom prst="wedgeRoundRectCallout">
            <a:avLst>
              <a:gd name="adj1" fmla="val -153070"/>
              <a:gd name="adj2" fmla="val -78710"/>
              <a:gd name="adj3" fmla="val 16667"/>
            </a:avLst>
          </a:prstGeom>
          <a:solidFill>
            <a:schemeClr val="accent2">
              <a:lumMod val="50000"/>
            </a:schemeClr>
          </a:solidFill>
          <a:ln>
            <a:solidFill>
              <a:srgbClr val="FFFF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zh-CN" altLang="en-US" sz="1905" b="1" strike="noStrike" noProof="1" smtClean="0">
                <a:solidFill>
                  <a:schemeClr val="bg1"/>
                </a:solidFill>
                <a:latin typeface="黑体" panose="02010609060101010101" pitchFamily="2" charset="-122"/>
                <a:ea typeface="黑体" panose="02010609060101010101" pitchFamily="2" charset="-122"/>
                <a:sym typeface="+mn-ea"/>
              </a:rPr>
              <a:t>    吾</a:t>
            </a:r>
            <a:r>
              <a:rPr lang="zh-CN" altLang="en-US" sz="1905" b="1" strike="noStrike" noProof="1">
                <a:solidFill>
                  <a:schemeClr val="bg1"/>
                </a:solidFill>
                <a:latin typeface="黑体" panose="02010609060101010101" pitchFamily="2" charset="-122"/>
                <a:ea typeface="黑体" panose="02010609060101010101" pitchFamily="2" charset="-122"/>
                <a:sym typeface="+mn-ea"/>
              </a:rPr>
              <a:t>欲息天下之兵,为国家长久之计,其道何如?</a:t>
            </a:r>
            <a:endParaRPr lang="zh-CN" altLang="en-US" sz="1905" b="1" strike="noStrike" noProof="1">
              <a:solidFill>
                <a:schemeClr val="bg1"/>
              </a:solidFill>
              <a:latin typeface="黑体" panose="02010609060101010101" pitchFamily="2" charset="-122"/>
              <a:ea typeface="黑体" panose="02010609060101010101" pitchFamily="2" charset="-122"/>
            </a:endParaRPr>
          </a:p>
        </p:txBody>
      </p:sp>
      <p:sp>
        <p:nvSpPr>
          <p:cNvPr id="38" name="圆角矩形标注 37"/>
          <p:cNvSpPr/>
          <p:nvPr/>
        </p:nvSpPr>
        <p:spPr>
          <a:xfrm>
            <a:off x="765320" y="3738880"/>
            <a:ext cx="2337460" cy="1428760"/>
          </a:xfrm>
          <a:prstGeom prst="wedgeRoundRectCallout">
            <a:avLst>
              <a:gd name="adj1" fmla="val 79027"/>
              <a:gd name="adj2" fmla="val -68804"/>
              <a:gd name="adj3" fmla="val 16667"/>
            </a:avLst>
          </a:prstGeom>
          <a:solidFill>
            <a:schemeClr val="accent2">
              <a:lumMod val="50000"/>
            </a:schemeClr>
          </a:solidFill>
          <a:ln>
            <a:solidFill>
              <a:srgbClr val="FFFF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zh-CN" altLang="en-US" sz="1905" b="1" strike="noStrike" noProof="1"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mn-ea"/>
              </a:rPr>
              <a:t>    惟</a:t>
            </a:r>
            <a:r>
              <a:rPr lang="zh-CN" altLang="en-US" sz="2285" b="1" u="sng" strike="noStrike" noProof="1" smtClean="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mn-ea"/>
              </a:rPr>
              <a:t>稍夺其权</a:t>
            </a:r>
            <a:r>
              <a:rPr lang="zh-CN" altLang="en-US" sz="1905" b="1" strike="noStrike" noProof="1"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mn-ea"/>
              </a:rPr>
              <a:t>,</a:t>
            </a:r>
            <a:r>
              <a:rPr lang="zh-CN" altLang="en-US" sz="2285" b="1" u="sng" strike="noStrike" noProof="1" smtClean="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mn-ea"/>
              </a:rPr>
              <a:t>制其钱谷</a:t>
            </a:r>
            <a:r>
              <a:rPr lang="zh-CN" altLang="en-US" sz="1905" b="1" strike="noStrike" noProof="1"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mn-ea"/>
              </a:rPr>
              <a:t>,</a:t>
            </a:r>
            <a:r>
              <a:rPr lang="zh-CN" altLang="en-US" sz="2285" b="1" u="sng" strike="noStrike" noProof="1" smtClean="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mn-ea"/>
              </a:rPr>
              <a:t>收其精兵</a:t>
            </a:r>
            <a:r>
              <a:rPr lang="zh-CN" altLang="en-US" sz="1905" b="1" strike="noStrike" noProof="1"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mn-ea"/>
              </a:rPr>
              <a:t>,则天下自安矣.</a:t>
            </a:r>
            <a:endParaRPr lang="zh-CN" altLang="en-US" sz="1905" b="1" strike="noStrike" noProof="1">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pic>
        <p:nvPicPr>
          <p:cNvPr id="63" name="图片 62" descr="bizhensizhixiaoguobeijingsucai_5730857.jpg"/>
          <p:cNvPicPr>
            <a:picLocks noChangeAspect="1"/>
          </p:cNvPicPr>
          <p:nvPr/>
        </p:nvPicPr>
        <p:blipFill>
          <a:blip r:embed="rId2"/>
          <a:srcRect t="26511" b="22802"/>
          <a:stretch>
            <a:fillRect/>
          </a:stretch>
        </p:blipFill>
        <p:spPr>
          <a:xfrm>
            <a:off x="3102407" y="4789722"/>
            <a:ext cx="5941800" cy="612326"/>
          </a:xfrm>
          <a:prstGeom prst="rect">
            <a:avLst/>
          </a:prstGeom>
          <a:effectLst>
            <a:softEdge rad="63500"/>
          </a:effectLst>
        </p:spPr>
      </p:pic>
      <p:sp>
        <p:nvSpPr>
          <p:cNvPr id="59" name="矩形 58"/>
          <p:cNvSpPr/>
          <p:nvPr/>
        </p:nvSpPr>
        <p:spPr>
          <a:xfrm>
            <a:off x="3275013" y="4926013"/>
            <a:ext cx="5554663" cy="442913"/>
          </a:xfrm>
          <a:prstGeom prst="rect">
            <a:avLst/>
          </a:prstGeom>
        </p:spPr>
        <p:txBody>
          <a:bodyPr wrap="none">
            <a:spAutoFit/>
          </a:bodyPr>
          <a:lstStyle/>
          <a:p>
            <a:pPr algn="ctr" fontAlgn="auto"/>
            <a:r>
              <a:rPr lang="zh-CN" altLang="en-US" sz="2285" b="1" strike="noStrike" noProof="1" dirty="0" smtClean="0">
                <a:solidFill>
                  <a:schemeClr val="bg1"/>
                </a:solidFill>
                <a:latin typeface="华文隶书" panose="02010800040101010101" pitchFamily="2" charset="-122"/>
                <a:ea typeface="华文隶书" panose="02010800040101010101" pitchFamily="2" charset="-122"/>
                <a:cs typeface="+mn-cs"/>
                <a:sym typeface="微软雅黑" panose="020B0503020204020204" charset="-122"/>
              </a:rPr>
              <a:t>赵普分析唐末以来政局动乱的原因是什么?</a:t>
            </a:r>
            <a:endParaRPr lang="zh-CN" altLang="en-US" sz="2285" b="1" strike="noStrike" noProof="1" dirty="0">
              <a:solidFill>
                <a:schemeClr val="bg1"/>
              </a:solidFill>
              <a:latin typeface="华文隶书" panose="02010800040101010101" pitchFamily="2" charset="-122"/>
              <a:ea typeface="华文隶书" panose="02010800040101010101" pitchFamily="2" charset="-122"/>
              <a:sym typeface="微软雅黑" panose="020B0503020204020204" charset="-122"/>
            </a:endParaRPr>
          </a:p>
        </p:txBody>
      </p:sp>
      <p:sp>
        <p:nvSpPr>
          <p:cNvPr id="60" name="矩形 59"/>
          <p:cNvSpPr/>
          <p:nvPr/>
        </p:nvSpPr>
        <p:spPr>
          <a:xfrm>
            <a:off x="4395788" y="5334000"/>
            <a:ext cx="3090863" cy="442913"/>
          </a:xfrm>
          <a:prstGeom prst="rect">
            <a:avLst/>
          </a:prstGeom>
        </p:spPr>
        <p:txBody>
          <a:bodyPr wrap="none">
            <a:spAutoFit/>
          </a:bodyPr>
          <a:lstStyle/>
          <a:p>
            <a:pPr fontAlgn="auto"/>
            <a:r>
              <a:rPr lang="zh-CN" altLang="en-US" sz="2285" b="1" strike="noStrike" noProof="1" dirty="0" smtClean="0">
                <a:solidFill>
                  <a:srgbClr val="9933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地方权力大，中央势弱</a:t>
            </a:r>
            <a:endParaRPr lang="zh-CN" altLang="en-US" sz="2285" strike="noStrike" noProof="1" dirty="0">
              <a:solidFill>
                <a:srgbClr val="9933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61" name="矩形 60"/>
          <p:cNvSpPr/>
          <p:nvPr/>
        </p:nvSpPr>
        <p:spPr>
          <a:xfrm>
            <a:off x="3308350" y="5738813"/>
            <a:ext cx="3381375" cy="620713"/>
          </a:xfrm>
          <a:prstGeom prst="rect">
            <a:avLst/>
          </a:prstGeom>
        </p:spPr>
        <p:txBody>
          <a:bodyPr wrap="none">
            <a:spAutoFit/>
          </a:bodyPr>
          <a:lstStyle/>
          <a:p>
            <a:pPr fontAlgn="auto">
              <a:lnSpc>
                <a:spcPct val="150000"/>
              </a:lnSpc>
            </a:pPr>
            <a:r>
              <a:rPr lang="zh-CN" altLang="en-US" sz="2285" b="1" strike="noStrike" noProof="1" dirty="0" smtClean="0">
                <a:solidFill>
                  <a:schemeClr val="bg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据此，赵普建议怎么做？</a:t>
            </a:r>
            <a:endParaRPr lang="zh-CN" altLang="en-US" sz="2285" b="1" strike="noStrike" noProof="1" dirty="0">
              <a:solidFill>
                <a:schemeClr val="bg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62" name="矩形 61"/>
          <p:cNvSpPr/>
          <p:nvPr/>
        </p:nvSpPr>
        <p:spPr>
          <a:xfrm>
            <a:off x="1289050" y="6354763"/>
            <a:ext cx="9977438" cy="460375"/>
          </a:xfrm>
          <a:prstGeom prst="rect">
            <a:avLst/>
          </a:prstGeom>
        </p:spPr>
        <p:txBody>
          <a:bodyPr wrap="square">
            <a:spAutoFit/>
          </a:bodyPr>
          <a:lstStyle/>
          <a:p>
            <a:pPr algn="ctr" fontAlgn="auto"/>
            <a:r>
              <a:rPr lang="zh-CN" altLang="en-US" sz="2285" b="1" strike="noStrike" noProof="1" dirty="0" smtClean="0">
                <a:solidFill>
                  <a:srgbClr val="9933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设法收回地方政府的权力，集权于中央。即</a:t>
            </a:r>
            <a:r>
              <a:rPr lang="zh-CN" altLang="en-US" sz="2400" b="1" strike="noStrike" noProof="1" dirty="0" smtClean="0">
                <a:solidFill>
                  <a:srgbClr val="FF00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夺其权、制钱谷、收精兵</a:t>
            </a:r>
            <a:r>
              <a:rPr lang="zh-CN" altLang="en-US" sz="2285" b="1" strike="noStrike" noProof="1" dirty="0" smtClean="0">
                <a:solidFill>
                  <a:srgbClr val="9933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n-cs"/>
              </a:rPr>
              <a:t>。</a:t>
            </a:r>
            <a:endParaRPr lang="zh-CN" altLang="en-US" sz="2285" b="1" strike="noStrike" noProof="1" dirty="0">
              <a:solidFill>
                <a:srgbClr val="9933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7170" name="WordArt 3" descr="窄竖线"/>
          <p:cNvSpPr>
            <a:spLocks noChangeArrowheads="1" noChangeShapeType="1" noTextEdit="1"/>
          </p:cNvSpPr>
          <p:nvPr/>
        </p:nvSpPr>
        <p:spPr bwMode="auto">
          <a:xfrm>
            <a:off x="306705" y="151765"/>
            <a:ext cx="3551555" cy="687705"/>
          </a:xfrm>
          <a:prstGeom prst="rect">
            <a:avLst/>
          </a:prstGeom>
        </p:spPr>
        <p:txBody>
          <a:bodyPr wrap="none" numCol="1" fromWordArt="1">
            <a:prstTxWarp prst="textWave1">
              <a:avLst>
                <a:gd name="adj1" fmla="val 13005"/>
                <a:gd name="adj2" fmla="val 0"/>
              </a:avLst>
            </a:prstTxWarp>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0" cap="none" spc="0" normalizeH="0" baseline="0" noProof="0" smtClean="0">
                <a:solidFill>
                  <a:schemeClr val="accent1"/>
                </a:solidFill>
                <a:effectLst>
                  <a:outerShdw blurRad="38100" dist="25400" dir="5400000" algn="ctr" rotWithShape="0">
                    <a:srgbClr val="6E747A">
                      <a:alpha val="43000"/>
                    </a:srgbClr>
                  </a:outerShdw>
                </a:effectLst>
                <a:uLnTx/>
                <a:uFillTx/>
                <a:latin typeface="黑体" panose="02010609060101010101" pitchFamily="2" charset="-122"/>
                <a:ea typeface="黑体" panose="02010609060101010101" pitchFamily="2" charset="-122"/>
                <a:cs typeface="+mn-cs"/>
              </a:rPr>
              <a:t>太祖的烦恼</a:t>
            </a:r>
            <a:endParaRPr kumimoji="0" lang="zh-CN" altLang="en-US" sz="2800" b="1" i="0" u="none" strike="noStrike" kern="10" cap="none" spc="0" normalizeH="0" baseline="0" noProof="0" smtClean="0">
              <a:solidFill>
                <a:schemeClr val="accent1"/>
              </a:solidFill>
              <a:effectLst>
                <a:outerShdw blurRad="38100" dist="25400" dir="5400000" algn="ctr" rotWithShape="0">
                  <a:srgbClr val="6E747A">
                    <a:alpha val="43000"/>
                  </a:srgbClr>
                </a:outerShdw>
              </a:effectLst>
              <a:uLnTx/>
              <a:uFillTx/>
              <a:latin typeface="黑体" panose="02010609060101010101" pitchFamily="2" charset="-122"/>
              <a:ea typeface="黑体" panose="0201060906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ppt_x</p:attrName>
                                        </p:attrNameLst>
                                      </p:cBhvr>
                                      <p:tavLst>
                                        <p:tav tm="0">
                                          <p:val>
                                            <p:strVal val="#ppt_x"/>
                                          </p:val>
                                        </p:tav>
                                        <p:tav tm="100000">
                                          <p:val>
                                            <p:strVal val="#ppt_x"/>
                                          </p:val>
                                        </p:tav>
                                      </p:tavLst>
                                    </p:anim>
                                    <p:anim calcmode="lin" valueType="num">
                                      <p:cBhvr>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ppt_x</p:attrName>
                                        </p:attrNameLst>
                                      </p:cBhvr>
                                      <p:tavLst>
                                        <p:tav tm="0">
                                          <p:val>
                                            <p:strVal val="#ppt_x"/>
                                          </p:val>
                                        </p:tav>
                                        <p:tav tm="100000">
                                          <p:val>
                                            <p:strVal val="#ppt_x"/>
                                          </p:val>
                                        </p:tav>
                                      </p:tavLst>
                                    </p:anim>
                                    <p:anim calcmode="lin" valueType="num">
                                      <p:cBhvr>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ppt_x</p:attrName>
                                        </p:attrNameLst>
                                      </p:cBhvr>
                                      <p:tavLst>
                                        <p:tav tm="0">
                                          <p:val>
                                            <p:strVal val="#ppt_x"/>
                                          </p:val>
                                        </p:tav>
                                        <p:tav tm="100000">
                                          <p:val>
                                            <p:strVal val="#ppt_x"/>
                                          </p:val>
                                        </p:tav>
                                      </p:tavLst>
                                    </p:anim>
                                    <p:anim calcmode="lin" valueType="num">
                                      <p:cBhvr>
                                        <p:cTn id="2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p:cTn id="33" dur="500" fill="hold"/>
                                        <p:tgtEl>
                                          <p:spTgt spid="38"/>
                                        </p:tgtEl>
                                        <p:attrNameLst>
                                          <p:attrName>ppt_x</p:attrName>
                                        </p:attrNameLst>
                                      </p:cBhvr>
                                      <p:tavLst>
                                        <p:tav tm="0">
                                          <p:val>
                                            <p:strVal val="#ppt_x"/>
                                          </p:val>
                                        </p:tav>
                                        <p:tav tm="100000">
                                          <p:val>
                                            <p:strVal val="#ppt_x"/>
                                          </p:val>
                                        </p:tav>
                                      </p:tavLst>
                                    </p:anim>
                                    <p:anim calcmode="lin" valueType="num">
                                      <p:cBhvr>
                                        <p:cTn id="3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dissolve">
                                      <p:cBhvr>
                                        <p:cTn id="39" dur="500"/>
                                        <p:tgtEl>
                                          <p:spTgt spid="63"/>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dissolve">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dissolve">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dissolve">
                                      <p:cBhvr>
                                        <p:cTn id="52" dur="500"/>
                                        <p:tgtEl>
                                          <p:spTgt spid="6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dissolve">
                                      <p:cBhvr>
                                        <p:cTn id="55" dur="500"/>
                                        <p:tgtEl>
                                          <p:spTgt spid="6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blinds(horizontal)">
                                      <p:cBhvr>
                                        <p:cTn id="60" dur="500"/>
                                        <p:tgtEl>
                                          <p:spTgt spid="3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dissolve">
                                      <p:cBhvr>
                                        <p:cTn id="6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bldLvl="0" animBg="1"/>
      <p:bldP spid="34" grpId="0" bldLvl="0" animBg="1"/>
      <p:bldP spid="36" grpId="0" bldLvl="0" animBg="1"/>
      <p:bldP spid="38" grpId="0" bldLvl="0" animBg="1"/>
      <p:bldP spid="59" grpId="0"/>
      <p:bldP spid="60" grpId="0"/>
      <p:bldP spid="61" grpId="0"/>
      <p:bldP spid="62" grpId="0"/>
      <p:bldP spid="32"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BEAUTIFY_FLAG" val="#wm#"/>
  <p:tag name="KSO_WM_TEMPLATE_CATEGORY" val="diagram"/>
  <p:tag name="KSO_WM_TEMPLATE_INDEX" val="169213"/>
</p:tagLst>
</file>

<file path=ppt/tags/tag63.xml><?xml version="1.0" encoding="utf-8"?>
<p:tagLst xmlns:p="http://schemas.openxmlformats.org/presentationml/2006/main">
  <p:tag name="KSO_WM_BEAUTIFY_FLAG" val="#wm#"/>
  <p:tag name="KSO_WM_TEMPLATE_CATEGORY" val="diagram"/>
  <p:tag name="KSO_WM_TEMPLATE_INDEX" val="169213"/>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diagram20193011_1*y*1"/>
  <p:tag name="KSO_WM_TEMPLATE_CATEGORY" val="diagram"/>
  <p:tag name="KSO_WM_TEMPLATE_INDEX" val="20193011"/>
  <p:tag name="KSO_WM_UNIT_LAYERLEVEL" val="1"/>
  <p:tag name="KSO_WM_TAG_VERSION" val="1.0"/>
  <p:tag name="KSO_WM_BEAUTIFY_FLAG" val="#wm#"/>
  <p:tag name="KSO_WM_UNIT_COLOR_SCHEME_SHAPE_ID" val="11"/>
  <p:tag name="KSO_WM_UNIT_COLOR_SCHEME_PARENT_PAGE" val="0_1"/>
  <p:tag name="KSO_WM_UNIT_ADJUSTLAYOUT_ID" val="11"/>
</p:tagLst>
</file>

<file path=ppt/tags/tag65.xml><?xml version="1.0" encoding="utf-8"?>
<p:tagLst xmlns:p="http://schemas.openxmlformats.org/presentationml/2006/main">
  <p:tag name="KSO_WM_UNIT_VALUE" val="1038*1384"/>
  <p:tag name="KSO_WM_UNIT_HIGHLIGHT" val="0"/>
  <p:tag name="KSO_WM_UNIT_COMPATIBLE" val="0"/>
  <p:tag name="KSO_WM_UNIT_DIAGRAM_ISNUMVISUAL" val="0"/>
  <p:tag name="KSO_WM_UNIT_DIAGRAM_ISREFERUNIT" val="0"/>
  <p:tag name="KSO_WM_UNIT_TYPE" val="d"/>
  <p:tag name="KSO_WM_UNIT_INDEX" val="1"/>
  <p:tag name="KSO_WM_UNIT_ID" val="diagram20193011_1*d*1"/>
  <p:tag name="KSO_WM_TEMPLATE_CATEGORY" val="diagram"/>
  <p:tag name="KSO_WM_TEMPLATE_INDEX" val="20193011"/>
  <p:tag name="KSO_WM_UNIT_LAYERLEVEL" val="1"/>
  <p:tag name="KSO_WM_TAG_VERSION" val="1.0"/>
  <p:tag name="KSO_WM_BEAUTIFY_FLAG" val="#wm#"/>
  <p:tag name="KSO_WM_UNIT_COLOR_SCHEME_SHAPE_ID" val="7"/>
  <p:tag name="KSO_WM_UNIT_COLOR_SCHEME_PARENT_PAGE" val="0_1"/>
  <p:tag name="KSO_WM_UNIT_ADJUSTLAYOUT_ID" val="7"/>
  <p:tag name="KSO_WM_UNIT_PICTURE_CLIP_FLAG" val="1"/>
  <p:tag name="REFSHAPE" val="94901157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011_1*i*1"/>
  <p:tag name="KSO_WM_TEMPLATE_CATEGORY" val="diagram"/>
  <p:tag name="KSO_WM_TEMPLATE_INDEX" val="20193011"/>
  <p:tag name="KSO_WM_UNIT_LAYERLEVEL" val="1"/>
  <p:tag name="KSO_WM_TAG_VERSION" val="1.0"/>
  <p:tag name="KSO_WM_BEAUTIFY_FLAG" val="#wm#"/>
  <p:tag name="KSO_WM_UNIT_COLOR_SCHEME_SHAPE_ID" val="12"/>
  <p:tag name="KSO_WM_UNIT_COLOR_SCHEME_PARENT_PAGE" val="0_1"/>
  <p:tag name="KSO_WM_UNIT_ABSOLUTE_COLOR" val="1"/>
  <p:tag name="KSO_WM_UNIT_ADJUSTLAYOUT_ID" val="12"/>
</p:tagLst>
</file>

<file path=ppt/tags/tag67.xml><?xml version="1.0" encoding="utf-8"?>
<p:tagLst xmlns:p="http://schemas.openxmlformats.org/presentationml/2006/main">
  <p:tag name="KSO_WM_UNIT_PRESET_TEXT" val="点击此处添加正文，文字是您思想的提炼，为了最终呈现发布的良好效果，请言简意赅的阐述观点，并根据需要酌情增减文字。"/>
  <p:tag name="KSO_WM_UNIT_VALUE" val="78"/>
  <p:tag name="KSO_WM_UNIT_HIGHLIGHT" val="0"/>
  <p:tag name="KSO_WM_UNIT_COMPATIBLE" val="0"/>
  <p:tag name="KSO_WM_UNIT_DIAGRAM_ISNUMVISUAL" val="0"/>
  <p:tag name="KSO_WM_UNIT_DIAGRAM_ISREFERUNIT" val="0"/>
  <p:tag name="KSO_WM_UNIT_TYPE" val="f"/>
  <p:tag name="KSO_WM_UNIT_INDEX" val="1"/>
  <p:tag name="KSO_WM_UNIT_ID" val="diagram20193011_1*f*1"/>
  <p:tag name="KSO_WM_TEMPLATE_CATEGORY" val="diagram"/>
  <p:tag name="KSO_WM_TEMPLATE_INDEX" val="20193011"/>
  <p:tag name="KSO_WM_UNIT_LAYERLEVEL" val="1"/>
  <p:tag name="KSO_WM_TAG_VERSION" val="1.0"/>
  <p:tag name="KSO_WM_BEAUTIFY_FLAG" val="#wm#"/>
  <p:tag name="KSO_WM_UNIT_TEXT_PART_ID" val="2-b"/>
  <p:tag name="KSO_WM_UNIT_TEXT_PART_SIZE" val="84.88*434.5"/>
  <p:tag name="KSO_WM_UNIT_COLOR_SCHEME_SHAPE_ID" val="16"/>
  <p:tag name="KSO_WM_UNIT_COLOR_SCHEME_PARENT_PAGE" val="0_1"/>
  <p:tag name="KSO_WM_UNIT_NOCLEAR" val="0"/>
  <p:tag name="KSO_WM_UNIT_ADJUSTLAYOUT_ID" val="16"/>
  <p:tag name="KSO_WM_UNIT_TEXT_PART_ID_V2" val="d-2-1"/>
</p:tagLst>
</file>

<file path=ppt/tags/tag68.xml><?xml version="1.0" encoding="utf-8"?>
<p:tagLst xmlns:p="http://schemas.openxmlformats.org/presentationml/2006/main">
  <p:tag name="KSO_WM_UNIT_PRESET_TEXT" val="点击此处添加正文，文字是您思想的提炼，为了最终呈现发布的良好效果，请尽量言简意赅的阐述观点；根据需要可酌情增减文字，以便观者可以准确理解您所传达的信息。即便信息错综复杂，需要用更多的文字来表述，也请您尽可能提炼思想的精髓，恰如其分的表达观点，往往事半功倍。"/>
  <p:tag name="KSO_WM_UNIT_TEXT_PART_ID" val="4-b"/>
  <p:tag name="KSO_WM_UNIT_TEXT_PART_SIZE" val="84.88*854.5"/>
  <p:tag name="KSO_WM_UNIT_VALUE" val="156"/>
  <p:tag name="KSO_WM_UNIT_HIGHLIGHT" val="0"/>
  <p:tag name="KSO_WM_UNIT_COMPATIBLE" val="0"/>
  <p:tag name="KSO_WM_UNIT_DIAGRAM_ISNUMVISUAL" val="0"/>
  <p:tag name="KSO_WM_UNIT_DIAGRAM_ISREFERUNIT" val="0"/>
  <p:tag name="KSO_WM_UNIT_TYPE" val="f"/>
  <p:tag name="KSO_WM_UNIT_INDEX" val="2"/>
  <p:tag name="KSO_WM_UNIT_ID" val="diagram20193011_1*f*2"/>
  <p:tag name="KSO_WM_TEMPLATE_CATEGORY" val="diagram"/>
  <p:tag name="KSO_WM_TEMPLATE_INDEX" val="20193011"/>
  <p:tag name="KSO_WM_UNIT_LAYERLEVEL" val="1"/>
  <p:tag name="KSO_WM_TAG_VERSION" val="1.0"/>
  <p:tag name="KSO_WM_BEAUTIFY_FLAG" val="#wm#"/>
  <p:tag name="KSO_WM_UNIT_COLOR_SCHEME_SHAPE_ID" val="18"/>
  <p:tag name="KSO_WM_UNIT_COLOR_SCHEME_PARENT_PAGE" val="0_1"/>
  <p:tag name="KSO_WM_UNIT_NOCLEAR" val="0"/>
  <p:tag name="KSO_WM_UNIT_ADJUSTLAYOUT_ID" val="18"/>
  <p:tag name="KSO_WM_UNIT_TEXT_PART_ID_V2" val="d-4-1"/>
</p:tagLst>
</file>

<file path=ppt/tags/tag69.xml><?xml version="1.0" encoding="utf-8"?>
<p:tagLst xmlns:p="http://schemas.openxmlformats.org/presentationml/2006/main">
  <p:tag name="KSO_WM_SLIDE_SUBTYPE" val="picTxt"/>
  <p:tag name="KSO_WM_TEMPLATE_TOPIC_DEFAULT" val="1"/>
  <p:tag name="KSO_WM_TEMPLATE_JOB_ID" val="2"/>
  <p:tag name="KSO_WM_TEMPLATE_SCENE_ID" val="1"/>
  <p:tag name="KSO_WM_TEMPLATE_OUTLINE_ID" val="15"/>
  <p:tag name="KSO_WM_TEMPLATE_TOPIC_ID" val="2869567"/>
  <p:tag name="KSO_WM_BEAUTIFY_FLAG" val="#wm#"/>
  <p:tag name="KSO_WM_SLIDE_TYPE" val="text"/>
  <p:tag name="KSO_WM_SLIDE_LAYOUT_CNT" val="1_2_1"/>
  <p:tag name="KSO_WM_SLIDE_LAYOUT" val="d_f_y"/>
  <p:tag name="KSO_WM_SLIDE_ITEM_CNT" val="0"/>
  <p:tag name="KSO_WM_SLIDE_INDEX" val="1"/>
  <p:tag name="KSO_WM_SLIDE_ID" val="diagram20193011_1"/>
  <p:tag name="KSO_WM_TAG_VERSION" val="1.0"/>
  <p:tag name="KSO_WM_TEMPLATE_INDEX" val="20193011"/>
  <p:tag name="KSO_WM_TEMPLATE_CATEGORY" val="diagram"/>
  <p:tag name="KSO_WM_TEMPLATE_THUMBS_INDEX" val="1、6、10、14、20、26、27、28、29、31"/>
  <p:tag name="KSO_WM_SLIDE_SIZE" val="959*459"/>
  <p:tag name="KSO_WM_SLIDE_POSITION" val="0*0"/>
  <p:tag name="KSO_WM_SLIDE_COLORSCHEME_VERSION" val="3.2"/>
  <p:tag name="KSO_WM_TEMPLATE_SUBCATEGORY" val="0"/>
  <p:tag name="KSO_WM_SLIDE_CONSTRAINT" val="%7b%22slideConstraint%22%3a%7b%22seriesAreas%22%3a%5b%5d%2c%22singleAreas%22%3a%5b%7b%22shapes%22%3a%5b7%5d%2c%22serialConstraintIndex%22%3a-1%2c%22areatextmark%22%3a0%2c%22pictureprocessmark%22%3a0%7d%5d%7d%7d"/>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TEMPLATE_CATEGORY" val="custom"/>
  <p:tag name="KSO_WM_TEMPLATE_INDEX" val="16025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3804</Words>
  <Application>WPS 演示</Application>
  <PresentationFormat>宽屏</PresentationFormat>
  <Paragraphs>463</Paragraphs>
  <Slides>28</Slides>
  <Notes>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28</vt:i4>
      </vt:variant>
    </vt:vector>
  </HeadingPairs>
  <TitlesOfParts>
    <vt:vector size="49" baseType="lpstr">
      <vt:lpstr>Arial</vt:lpstr>
      <vt:lpstr>宋体</vt:lpstr>
      <vt:lpstr>Wingdings</vt:lpstr>
      <vt:lpstr>微软雅黑</vt:lpstr>
      <vt:lpstr>黑体</vt:lpstr>
      <vt:lpstr>华文楷体</vt:lpstr>
      <vt:lpstr>楷体_GB2312</vt:lpstr>
      <vt:lpstr>华文楷体</vt:lpstr>
      <vt:lpstr>Calibri</vt:lpstr>
      <vt:lpstr>华文行楷</vt:lpstr>
      <vt:lpstr>楷体</vt:lpstr>
      <vt:lpstr>方正小标宋_GBK</vt:lpstr>
      <vt:lpstr>方正小标宋简体</vt:lpstr>
      <vt:lpstr>方正萤雪简体</vt:lpstr>
      <vt:lpstr>华文隶书</vt:lpstr>
      <vt:lpstr>Arial Unicode MS</vt:lpstr>
      <vt:lpstr>Times New Roman</vt:lpstr>
      <vt:lpstr>隶书</vt:lpstr>
      <vt:lpstr>等线</vt:lpstr>
      <vt:lpstr>方正姚体</vt:lpstr>
      <vt:lpstr>Office 主题​​</vt:lpstr>
      <vt:lpstr>PowerPoint 演示文稿</vt:lpstr>
      <vt:lpstr>PowerPoint 演示文稿</vt:lpstr>
      <vt:lpstr>PowerPoint 演示文稿</vt:lpstr>
      <vt:lpstr>学习目标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Administrator</cp:lastModifiedBy>
  <cp:revision>33</cp:revision>
  <dcterms:created xsi:type="dcterms:W3CDTF">2019-06-19T02:08:00Z</dcterms:created>
  <dcterms:modified xsi:type="dcterms:W3CDTF">2020-02-03T23:45:29Z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